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0"/>
  </p:notesMasterIdLst>
  <p:sldIdLst>
    <p:sldId id="256" r:id="rId2"/>
    <p:sldId id="257" r:id="rId3"/>
    <p:sldId id="258" r:id="rId4"/>
    <p:sldId id="260" r:id="rId5"/>
    <p:sldId id="1937" r:id="rId6"/>
    <p:sldId id="1938" r:id="rId7"/>
    <p:sldId id="1944" r:id="rId8"/>
    <p:sldId id="1945" r:id="rId9"/>
    <p:sldId id="1946" r:id="rId10"/>
    <p:sldId id="1947" r:id="rId11"/>
    <p:sldId id="1948" r:id="rId12"/>
    <p:sldId id="1949" r:id="rId13"/>
    <p:sldId id="1939" r:id="rId14"/>
    <p:sldId id="1940" r:id="rId15"/>
    <p:sldId id="1941" r:id="rId16"/>
    <p:sldId id="1942" r:id="rId17"/>
    <p:sldId id="1943" r:id="rId18"/>
    <p:sldId id="266" r:id="rId19"/>
  </p:sldIdLst>
  <p:sldSz cx="9144000" cy="5143500" type="screen16x9"/>
  <p:notesSz cx="6858000" cy="9144000"/>
  <p:embeddedFontLst>
    <p:embeddedFont>
      <p:font typeface="Poppins" panose="00000500000000000000" pitchFamily="2" charset="0"/>
      <p:regular r:id="rId21"/>
      <p:bold r:id="rId22"/>
      <p:italic r:id="rId23"/>
      <p:boldItalic r:id="rId24"/>
    </p:embeddedFont>
    <p:embeddedFont>
      <p:font typeface="Poppins Light" panose="00000400000000000000" pitchFamily="2" charset="0"/>
      <p:regular r:id="rId25"/>
      <p:bold r:id="rId26"/>
      <p:italic r:id="rId27"/>
      <p:boldItalic r:id="rId28"/>
    </p:embeddedFont>
    <p:embeddedFont>
      <p:font typeface="Poppins SemiBold" panose="00000700000000000000" pitchFamily="2" charset="0"/>
      <p:regular r:id="rId29"/>
      <p:bold r:id="rId30"/>
      <p:italic r:id="rId31"/>
      <p:boldItalic r:id="rId32"/>
    </p:embeddedFont>
    <p:embeddedFont>
      <p:font typeface="Segoe UI" panose="020B0502040204020203"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91" autoAdjust="0"/>
    <p:restoredTop sz="64273" autoAdjust="0"/>
  </p:normalViewPr>
  <p:slideViewPr>
    <p:cSldViewPr snapToGrid="0">
      <p:cViewPr varScale="1">
        <p:scale>
          <a:sx n="57" d="100"/>
          <a:sy n="57" d="100"/>
        </p:scale>
        <p:origin x="1752"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indent="0">
              <a:buNone/>
            </a:pPr>
            <a:endParaRPr lang="es-BO" dirty="0"/>
          </a:p>
        </p:txBody>
      </p:sp>
    </p:spTree>
    <p:extLst>
      <p:ext uri="{BB962C8B-B14F-4D97-AF65-F5344CB8AC3E}">
        <p14:creationId xmlns:p14="http://schemas.microsoft.com/office/powerpoint/2010/main" val="4199423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BO" sz="1800" kern="0" dirty="0">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La respuesta d) Todos los anteriores es correcta. El propósito principal de un entorno de trabajo en Azure Machine </a:t>
            </a:r>
            <a:r>
              <a:rPr lang="es-BO" sz="1800" kern="0" dirty="0" err="1">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Learning</a:t>
            </a:r>
            <a:r>
              <a:rPr lang="es-BO" sz="1800" kern="0" dirty="0">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 Studio es crear y administrar recursos de aprendizaje automático, ejecutar flujos de trabajo de aprendizaje automático y almacenar conjuntos de datos y modelos.</a:t>
            </a:r>
            <a:endParaRPr lang="es-BO" sz="1800" kern="100" dirty="0">
              <a:solidFill>
                <a:srgbClr val="323130"/>
              </a:solidFill>
              <a:effectLst/>
              <a:highlight>
                <a:srgbClr val="F2F8FD"/>
              </a:highlight>
              <a:latin typeface="Calibri" panose="020F0502020204030204" pitchFamily="34" charset="0"/>
              <a:ea typeface="Calibri" panose="020F0502020204030204" pitchFamily="34" charset="0"/>
              <a:cs typeface="Times New Roman" panose="02020603050405020304" pitchFamily="18" charset="0"/>
            </a:endParaRPr>
          </a:p>
          <a:p>
            <a:endParaRPr lang="es-BO" dirty="0"/>
          </a:p>
        </p:txBody>
      </p:sp>
    </p:spTree>
    <p:extLst>
      <p:ext uri="{BB962C8B-B14F-4D97-AF65-F5344CB8AC3E}">
        <p14:creationId xmlns:p14="http://schemas.microsoft.com/office/powerpoint/2010/main" val="4435209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BO" sz="1800" kern="0" dirty="0">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La respuesta a) Un entorno de trabajo es un espacio aislado donde se pueden crear y administrar múltiples proyectos, mientras que un proyecto es una colección de recursos específicos que se utilizan para resolver un problema en particular dentro de un entorno de trabajo es correcta. Un entorno de trabajo es un espacio aislado donde se pueden crear y administrar múltiples proyectos, mientras que un proyecto es una colección de recursos específicos que se utilizan para resolver un problema en particular dentro de un entorno de trabajo.</a:t>
            </a:r>
            <a:endParaRPr lang="es-BO" sz="1800" kern="100" dirty="0">
              <a:solidFill>
                <a:srgbClr val="323130"/>
              </a:solidFill>
              <a:effectLst/>
              <a:highlight>
                <a:srgbClr val="F2F8FD"/>
              </a:highlight>
              <a:latin typeface="Calibri" panose="020F0502020204030204" pitchFamily="34" charset="0"/>
              <a:ea typeface="Calibri" panose="020F0502020204030204" pitchFamily="34" charset="0"/>
              <a:cs typeface="Times New Roman" panose="02020603050405020304" pitchFamily="18" charset="0"/>
            </a:endParaRPr>
          </a:p>
          <a:p>
            <a:endParaRPr lang="es-BO" dirty="0"/>
          </a:p>
        </p:txBody>
      </p:sp>
    </p:spTree>
    <p:extLst>
      <p:ext uri="{BB962C8B-B14F-4D97-AF65-F5344CB8AC3E}">
        <p14:creationId xmlns:p14="http://schemas.microsoft.com/office/powerpoint/2010/main" val="2401274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BO" sz="1800" kern="0" dirty="0">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La respuesta b) Agregando a los usuarios como colaboradores en el entorno de trabajo es correcta. Para compartir un entorno de trabajo con otros usuarios en Azure Machine </a:t>
            </a:r>
            <a:r>
              <a:rPr lang="es-BO" sz="1800" kern="0" dirty="0" err="1">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Learning</a:t>
            </a:r>
            <a:r>
              <a:rPr lang="es-BO" sz="1800" kern="0" dirty="0">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 Studio, se pueden agregar a los usuarios como colaboradores en el entorno de trabajo.</a:t>
            </a:r>
            <a:endParaRPr lang="es-BO" sz="1800" kern="100" dirty="0">
              <a:solidFill>
                <a:srgbClr val="323130"/>
              </a:solidFill>
              <a:effectLst/>
              <a:highlight>
                <a:srgbClr val="F2F8FD"/>
              </a:highlight>
              <a:latin typeface="Calibri" panose="020F0502020204030204" pitchFamily="34" charset="0"/>
              <a:ea typeface="Calibri" panose="020F0502020204030204" pitchFamily="34" charset="0"/>
              <a:cs typeface="Times New Roman" panose="02020603050405020304" pitchFamily="18" charset="0"/>
            </a:endParaRPr>
          </a:p>
          <a:p>
            <a:endParaRPr lang="es-BO" dirty="0"/>
          </a:p>
        </p:txBody>
      </p:sp>
    </p:spTree>
    <p:extLst>
      <p:ext uri="{BB962C8B-B14F-4D97-AF65-F5344CB8AC3E}">
        <p14:creationId xmlns:p14="http://schemas.microsoft.com/office/powerpoint/2010/main" val="11590818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BO" sz="1800" kern="0" dirty="0">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La respuesta d) No hay límite máximo es correcta. No hay un límite máximo de entornos de trabajo que se pueden crear en una suscripción de Azure.</a:t>
            </a:r>
            <a:endParaRPr lang="es-BO" sz="1800" kern="100" dirty="0">
              <a:solidFill>
                <a:srgbClr val="323130"/>
              </a:solidFill>
              <a:effectLst/>
              <a:highlight>
                <a:srgbClr val="F2F8FD"/>
              </a:highlight>
              <a:latin typeface="Calibri" panose="020F0502020204030204" pitchFamily="34" charset="0"/>
              <a:ea typeface="Calibri" panose="020F0502020204030204" pitchFamily="34" charset="0"/>
              <a:cs typeface="Times New Roman" panose="02020603050405020304" pitchFamily="18" charset="0"/>
            </a:endParaRPr>
          </a:p>
          <a:p>
            <a:endParaRPr lang="es-BO" dirty="0"/>
          </a:p>
        </p:txBody>
      </p:sp>
    </p:spTree>
    <p:extLst>
      <p:ext uri="{BB962C8B-B14F-4D97-AF65-F5344CB8AC3E}">
        <p14:creationId xmlns:p14="http://schemas.microsoft.com/office/powerpoint/2010/main" val="28420459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BO" sz="1800" kern="0" dirty="0">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La respuesta d) Todos los anteriores es correcta. Dentro de un entorno de trabajo en Azure Machine </a:t>
            </a:r>
            <a:r>
              <a:rPr lang="es-BO" sz="1800" kern="0" dirty="0" err="1">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Learning</a:t>
            </a:r>
            <a:r>
              <a:rPr lang="es-BO" sz="1800" kern="0" dirty="0">
                <a:solidFill>
                  <a:srgbClr val="323130"/>
                </a:solidFill>
                <a:effectLst/>
                <a:highlight>
                  <a:srgbClr val="F2F8FD"/>
                </a:highlight>
                <a:latin typeface="Segoe UI" panose="020B0502040204020203" pitchFamily="34" charset="0"/>
                <a:ea typeface="Times New Roman" panose="02020603050405020304" pitchFamily="18" charset="0"/>
                <a:cs typeface="Times New Roman" panose="02020603050405020304" pitchFamily="18" charset="0"/>
              </a:rPr>
              <a:t> Studio se pueden crear conjuntos de datos, modelos de aprendizaje automático y flujos de trabajo.</a:t>
            </a:r>
            <a:endParaRPr lang="es-BO" sz="1800" kern="100" dirty="0">
              <a:solidFill>
                <a:srgbClr val="323130"/>
              </a:solidFill>
              <a:effectLst/>
              <a:highlight>
                <a:srgbClr val="F2F8FD"/>
              </a:highlight>
              <a:latin typeface="Calibri" panose="020F0502020204030204" pitchFamily="34" charset="0"/>
              <a:ea typeface="Calibri" panose="020F0502020204030204" pitchFamily="34" charset="0"/>
              <a:cs typeface="Times New Roman" panose="02020603050405020304" pitchFamily="18" charset="0"/>
            </a:endParaRPr>
          </a:p>
          <a:p>
            <a:pPr marL="158750" indent="0">
              <a:buNone/>
            </a:pPr>
            <a:endParaRPr lang="es-BO" dirty="0"/>
          </a:p>
        </p:txBody>
      </p:sp>
    </p:spTree>
    <p:extLst>
      <p:ext uri="{BB962C8B-B14F-4D97-AF65-F5344CB8AC3E}">
        <p14:creationId xmlns:p14="http://schemas.microsoft.com/office/powerpoint/2010/main" val="3594409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478c2b05c_3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478c2b05c_3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478c2b05c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478c2b05c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478c2b05c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478c2b05c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endParaRPr lang="es-ES" b="0" i="0" dirty="0">
              <a:solidFill>
                <a:srgbClr val="E6E6E6"/>
              </a:solidFill>
              <a:effectLst/>
              <a:latin typeface="Segoe UI" panose="020B0502040204020203" pitchFamily="34" charset="0"/>
            </a:endParaRP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497ea9fb5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497ea9fb5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indent="0">
              <a:buNone/>
            </a:pPr>
            <a:endParaRPr lang="es-BO" dirty="0"/>
          </a:p>
        </p:txBody>
      </p:sp>
      <p:sp>
        <p:nvSpPr>
          <p:cNvPr id="4" name="Marcador de encabezado 3"/>
          <p:cNvSpPr>
            <a:spLocks noGrp="1"/>
          </p:cNvSpPr>
          <p:nvPr>
            <p:ph type="hdr" sz="quarter"/>
          </p:nvPr>
        </p:nvSpPr>
        <p:spPr/>
        <p:txBody>
          <a:bodyPr/>
          <a:lstStyle/>
          <a:p>
            <a:endParaRPr lang="es-BO"/>
          </a:p>
        </p:txBody>
      </p:sp>
      <p:sp>
        <p:nvSpPr>
          <p:cNvPr id="5" name="Marcador de pie de página 4"/>
          <p:cNvSpPr>
            <a:spLocks noGrp="1"/>
          </p:cNvSpPr>
          <p:nvPr>
            <p:ph type="ftr" sz="quarter" idx="4"/>
          </p:nvPr>
        </p:nvSpPr>
        <p:spPr/>
        <p:txBody>
          <a:bodyPr/>
          <a:lstStyle/>
          <a:p>
            <a:pPr defTabSz="914099" eaLnBrk="0" hangingPunct="0">
              <a:defRPr sz="400">
                <a:gradFill>
                  <a:gsLst>
                    <a:gs pos="0">
                      <a:prstClr val="black"/>
                    </a:gs>
                    <a:gs pos="100000">
                      <a:prstClr val="black"/>
                    </a:gs>
                  </a:gsLst>
                  <a:lin ang="5400000" scaled="0"/>
                </a:gradFill>
                <a:latin typeface="Segoe UI" pitchFamily="34" charset="0"/>
                <a:ea typeface="Segoe UI" pitchFamily="34" charset="0"/>
                <a:cs typeface="Segoe UI" pitchFamily="34" charset="0"/>
              </a:defRPr>
            </a:pPr>
            <a:r>
              <a:rPr lang="es-ES"/>
              <a:t>© Microsoft Corporation.Todos los derechos reservados.MICROSOFT NO OFRECE NINGUNA GARANTÍA, EXPRESA, IMPLÍCITA O REGLAMENTARIA, RESPECTO A LA INFORMACIÓN DE ESTA PRESENTACIÓN.</a:t>
            </a:r>
          </a:p>
        </p:txBody>
      </p:sp>
      <p:sp>
        <p:nvSpPr>
          <p:cNvPr id="6" name="Marcador de fecha 5"/>
          <p:cNvSpPr>
            <a:spLocks noGrp="1"/>
          </p:cNvSpPr>
          <p:nvPr>
            <p:ph type="dt" idx="1"/>
          </p:nvPr>
        </p:nvSpPr>
        <p:spPr/>
        <p:txBody>
          <a:bodyPr/>
          <a:lstStyle/>
          <a:p>
            <a:fld id="{386CE63F-9E7F-4C04-9D0D-FCA25A8E9E86}" type="datetime8">
              <a:rPr lang="en-US" smtClean="0"/>
              <a:t>5/9/2024 12:24 AM</a:t>
            </a:fld>
            <a:endParaRPr lang="en-US"/>
          </a:p>
        </p:txBody>
      </p:sp>
      <p:sp>
        <p:nvSpPr>
          <p:cNvPr id="7" name="Marcador de número de diapositiva 6"/>
          <p:cNvSpPr>
            <a:spLocks noGrp="1"/>
          </p:cNvSpPr>
          <p:nvPr>
            <p:ph type="sldNum" sz="quarter" idx="5"/>
          </p:nvPr>
        </p:nvSpPr>
        <p:spPr/>
        <p:txBody>
          <a:bodyPr/>
          <a:lstStyle/>
          <a:p>
            <a:fld id="{B4008EB6-D09E-4580-8CD6-DDB14511944F}" type="slidenum">
              <a:rPr lang="en-US" smtClean="0"/>
              <a:t>5</a:t>
            </a:fld>
            <a:endParaRPr lang="en-US"/>
          </a:p>
        </p:txBody>
      </p:sp>
    </p:spTree>
    <p:extLst>
      <p:ext uri="{BB962C8B-B14F-4D97-AF65-F5344CB8AC3E}">
        <p14:creationId xmlns:p14="http://schemas.microsoft.com/office/powerpoint/2010/main" val="210961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indent="0">
              <a:buNone/>
            </a:pPr>
            <a:endParaRPr lang="es-BO" dirty="0"/>
          </a:p>
        </p:txBody>
      </p:sp>
    </p:spTree>
    <p:extLst>
      <p:ext uri="{BB962C8B-B14F-4D97-AF65-F5344CB8AC3E}">
        <p14:creationId xmlns:p14="http://schemas.microsoft.com/office/powerpoint/2010/main" val="420953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indent="0">
              <a:buNone/>
            </a:pPr>
            <a:endParaRPr lang="es-BO" dirty="0"/>
          </a:p>
        </p:txBody>
      </p:sp>
    </p:spTree>
    <p:extLst>
      <p:ext uri="{BB962C8B-B14F-4D97-AF65-F5344CB8AC3E}">
        <p14:creationId xmlns:p14="http://schemas.microsoft.com/office/powerpoint/2010/main" val="252228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indent="0" algn="l">
              <a:buNone/>
            </a:pPr>
            <a:endParaRPr lang="es-BO" dirty="0"/>
          </a:p>
        </p:txBody>
      </p:sp>
    </p:spTree>
    <p:extLst>
      <p:ext uri="{BB962C8B-B14F-4D97-AF65-F5344CB8AC3E}">
        <p14:creationId xmlns:p14="http://schemas.microsoft.com/office/powerpoint/2010/main" val="766862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58750" indent="0" algn="l">
              <a:buNone/>
            </a:pPr>
            <a:endParaRPr lang="es-BO" dirty="0"/>
          </a:p>
        </p:txBody>
      </p:sp>
    </p:spTree>
    <p:extLst>
      <p:ext uri="{BB962C8B-B14F-4D97-AF65-F5344CB8AC3E}">
        <p14:creationId xmlns:p14="http://schemas.microsoft.com/office/powerpoint/2010/main" val="34560030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ortada"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18525" y="1908550"/>
            <a:ext cx="6096000" cy="8655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2400"/>
              <a:buFont typeface="Poppins"/>
              <a:buNone/>
              <a:defRPr sz="2400">
                <a:solidFill>
                  <a:srgbClr val="FFFFFF"/>
                </a:solidFill>
                <a:latin typeface="Poppins"/>
                <a:ea typeface="Poppins"/>
                <a:cs typeface="Poppins"/>
                <a:sym typeface="Poppins"/>
              </a:defRPr>
            </a:lvl1pPr>
            <a:lvl2pPr lvl="1">
              <a:spcBef>
                <a:spcPts val="0"/>
              </a:spcBef>
              <a:spcAft>
                <a:spcPts val="0"/>
              </a:spcAft>
              <a:buSzPts val="5200"/>
              <a:buFont typeface="Poppins"/>
              <a:buNone/>
              <a:defRPr sz="5200">
                <a:latin typeface="Poppins"/>
                <a:ea typeface="Poppins"/>
                <a:cs typeface="Poppins"/>
                <a:sym typeface="Poppins"/>
              </a:defRPr>
            </a:lvl2pPr>
            <a:lvl3pPr lvl="2">
              <a:spcBef>
                <a:spcPts val="0"/>
              </a:spcBef>
              <a:spcAft>
                <a:spcPts val="0"/>
              </a:spcAft>
              <a:buSzPts val="5200"/>
              <a:buFont typeface="Poppins"/>
              <a:buNone/>
              <a:defRPr sz="5200">
                <a:latin typeface="Poppins"/>
                <a:ea typeface="Poppins"/>
                <a:cs typeface="Poppins"/>
                <a:sym typeface="Poppins"/>
              </a:defRPr>
            </a:lvl3pPr>
            <a:lvl4pPr lvl="3">
              <a:spcBef>
                <a:spcPts val="0"/>
              </a:spcBef>
              <a:spcAft>
                <a:spcPts val="0"/>
              </a:spcAft>
              <a:buSzPts val="5200"/>
              <a:buFont typeface="Poppins"/>
              <a:buNone/>
              <a:defRPr sz="5200">
                <a:latin typeface="Poppins"/>
                <a:ea typeface="Poppins"/>
                <a:cs typeface="Poppins"/>
                <a:sym typeface="Poppins"/>
              </a:defRPr>
            </a:lvl4pPr>
            <a:lvl5pPr lvl="4">
              <a:spcBef>
                <a:spcPts val="0"/>
              </a:spcBef>
              <a:spcAft>
                <a:spcPts val="0"/>
              </a:spcAft>
              <a:buSzPts val="5200"/>
              <a:buFont typeface="Poppins"/>
              <a:buNone/>
              <a:defRPr sz="5200">
                <a:latin typeface="Poppins"/>
                <a:ea typeface="Poppins"/>
                <a:cs typeface="Poppins"/>
                <a:sym typeface="Poppins"/>
              </a:defRPr>
            </a:lvl5pPr>
            <a:lvl6pPr lvl="5">
              <a:spcBef>
                <a:spcPts val="0"/>
              </a:spcBef>
              <a:spcAft>
                <a:spcPts val="0"/>
              </a:spcAft>
              <a:buSzPts val="5200"/>
              <a:buFont typeface="Poppins"/>
              <a:buNone/>
              <a:defRPr sz="5200">
                <a:latin typeface="Poppins"/>
                <a:ea typeface="Poppins"/>
                <a:cs typeface="Poppins"/>
                <a:sym typeface="Poppins"/>
              </a:defRPr>
            </a:lvl6pPr>
            <a:lvl7pPr lvl="6">
              <a:spcBef>
                <a:spcPts val="0"/>
              </a:spcBef>
              <a:spcAft>
                <a:spcPts val="0"/>
              </a:spcAft>
              <a:buSzPts val="5200"/>
              <a:buFont typeface="Poppins"/>
              <a:buNone/>
              <a:defRPr sz="5200">
                <a:latin typeface="Poppins"/>
                <a:ea typeface="Poppins"/>
                <a:cs typeface="Poppins"/>
                <a:sym typeface="Poppins"/>
              </a:defRPr>
            </a:lvl7pPr>
            <a:lvl8pPr lvl="7">
              <a:spcBef>
                <a:spcPts val="0"/>
              </a:spcBef>
              <a:spcAft>
                <a:spcPts val="0"/>
              </a:spcAft>
              <a:buSzPts val="5200"/>
              <a:buFont typeface="Poppins"/>
              <a:buNone/>
              <a:defRPr sz="5200">
                <a:latin typeface="Poppins"/>
                <a:ea typeface="Poppins"/>
                <a:cs typeface="Poppins"/>
                <a:sym typeface="Poppins"/>
              </a:defRPr>
            </a:lvl8pPr>
            <a:lvl9pPr lvl="8">
              <a:spcBef>
                <a:spcPts val="0"/>
              </a:spcBef>
              <a:spcAft>
                <a:spcPts val="0"/>
              </a:spcAft>
              <a:buSzPts val="5200"/>
              <a:buFont typeface="Poppins"/>
              <a:buNone/>
              <a:defRPr sz="5200">
                <a:latin typeface="Poppins"/>
                <a:ea typeface="Poppins"/>
                <a:cs typeface="Poppins"/>
                <a:sym typeface="Poppins"/>
              </a:defRPr>
            </a:lvl9pPr>
          </a:lstStyle>
          <a:p>
            <a:endParaRPr/>
          </a:p>
        </p:txBody>
      </p:sp>
      <p:sp>
        <p:nvSpPr>
          <p:cNvPr id="11" name="Google Shape;11;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12" name="Google Shape;12;p2"/>
          <p:cNvSpPr txBox="1">
            <a:spLocks noGrp="1"/>
          </p:cNvSpPr>
          <p:nvPr>
            <p:ph type="ctrTitle" idx="2"/>
          </p:nvPr>
        </p:nvSpPr>
        <p:spPr>
          <a:xfrm>
            <a:off x="1018525" y="2713175"/>
            <a:ext cx="6907800" cy="336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200"/>
              <a:buFont typeface="Poppins Light"/>
              <a:buNone/>
              <a:defRPr sz="1200">
                <a:solidFill>
                  <a:srgbClr val="FFFFFF"/>
                </a:solidFill>
                <a:latin typeface="Poppins Light"/>
                <a:ea typeface="Poppins Light"/>
                <a:cs typeface="Poppins Light"/>
                <a:sym typeface="Poppins Light"/>
              </a:defRPr>
            </a:lvl1pPr>
            <a:lvl2pPr lvl="1" rtl="0">
              <a:spcBef>
                <a:spcPts val="0"/>
              </a:spcBef>
              <a:spcAft>
                <a:spcPts val="0"/>
              </a:spcAft>
              <a:buSzPts val="5200"/>
              <a:buFont typeface="Poppins"/>
              <a:buNone/>
              <a:defRPr sz="5200">
                <a:latin typeface="Poppins"/>
                <a:ea typeface="Poppins"/>
                <a:cs typeface="Poppins"/>
                <a:sym typeface="Poppins"/>
              </a:defRPr>
            </a:lvl2pPr>
            <a:lvl3pPr lvl="2" rtl="0">
              <a:spcBef>
                <a:spcPts val="0"/>
              </a:spcBef>
              <a:spcAft>
                <a:spcPts val="0"/>
              </a:spcAft>
              <a:buSzPts val="5200"/>
              <a:buFont typeface="Poppins"/>
              <a:buNone/>
              <a:defRPr sz="5200">
                <a:latin typeface="Poppins"/>
                <a:ea typeface="Poppins"/>
                <a:cs typeface="Poppins"/>
                <a:sym typeface="Poppins"/>
              </a:defRPr>
            </a:lvl3pPr>
            <a:lvl4pPr lvl="3" rtl="0">
              <a:spcBef>
                <a:spcPts val="0"/>
              </a:spcBef>
              <a:spcAft>
                <a:spcPts val="0"/>
              </a:spcAft>
              <a:buSzPts val="5200"/>
              <a:buFont typeface="Poppins"/>
              <a:buNone/>
              <a:defRPr sz="5200">
                <a:latin typeface="Poppins"/>
                <a:ea typeface="Poppins"/>
                <a:cs typeface="Poppins"/>
                <a:sym typeface="Poppins"/>
              </a:defRPr>
            </a:lvl4pPr>
            <a:lvl5pPr lvl="4" rtl="0">
              <a:spcBef>
                <a:spcPts val="0"/>
              </a:spcBef>
              <a:spcAft>
                <a:spcPts val="0"/>
              </a:spcAft>
              <a:buSzPts val="5200"/>
              <a:buFont typeface="Poppins"/>
              <a:buNone/>
              <a:defRPr sz="5200">
                <a:latin typeface="Poppins"/>
                <a:ea typeface="Poppins"/>
                <a:cs typeface="Poppins"/>
                <a:sym typeface="Poppins"/>
              </a:defRPr>
            </a:lvl5pPr>
            <a:lvl6pPr lvl="5" rtl="0">
              <a:spcBef>
                <a:spcPts val="0"/>
              </a:spcBef>
              <a:spcAft>
                <a:spcPts val="0"/>
              </a:spcAft>
              <a:buSzPts val="5200"/>
              <a:buFont typeface="Poppins"/>
              <a:buNone/>
              <a:defRPr sz="5200">
                <a:latin typeface="Poppins"/>
                <a:ea typeface="Poppins"/>
                <a:cs typeface="Poppins"/>
                <a:sym typeface="Poppins"/>
              </a:defRPr>
            </a:lvl6pPr>
            <a:lvl7pPr lvl="6" rtl="0">
              <a:spcBef>
                <a:spcPts val="0"/>
              </a:spcBef>
              <a:spcAft>
                <a:spcPts val="0"/>
              </a:spcAft>
              <a:buSzPts val="5200"/>
              <a:buFont typeface="Poppins"/>
              <a:buNone/>
              <a:defRPr sz="5200">
                <a:latin typeface="Poppins"/>
                <a:ea typeface="Poppins"/>
                <a:cs typeface="Poppins"/>
                <a:sym typeface="Poppins"/>
              </a:defRPr>
            </a:lvl7pPr>
            <a:lvl8pPr lvl="7" rtl="0">
              <a:spcBef>
                <a:spcPts val="0"/>
              </a:spcBef>
              <a:spcAft>
                <a:spcPts val="0"/>
              </a:spcAft>
              <a:buSzPts val="5200"/>
              <a:buFont typeface="Poppins"/>
              <a:buNone/>
              <a:defRPr sz="5200">
                <a:latin typeface="Poppins"/>
                <a:ea typeface="Poppins"/>
                <a:cs typeface="Poppins"/>
                <a:sym typeface="Poppins"/>
              </a:defRPr>
            </a:lvl8pPr>
            <a:lvl9pPr lvl="8" rtl="0">
              <a:spcBef>
                <a:spcPts val="0"/>
              </a:spcBef>
              <a:spcAft>
                <a:spcPts val="0"/>
              </a:spcAft>
              <a:buSzPts val="5200"/>
              <a:buFont typeface="Poppins"/>
              <a:buNone/>
              <a:defRPr sz="5200">
                <a:latin typeface="Poppins"/>
                <a:ea typeface="Poppins"/>
                <a:cs typeface="Poppins"/>
                <a:sym typeface="Poppins"/>
              </a:defRPr>
            </a:lvl9pPr>
          </a:lstStyle>
          <a:p>
            <a:endParaRPr/>
          </a:p>
        </p:txBody>
      </p:sp>
      <p:sp>
        <p:nvSpPr>
          <p:cNvPr id="13" name="Google Shape;13;p2"/>
          <p:cNvSpPr/>
          <p:nvPr/>
        </p:nvSpPr>
        <p:spPr>
          <a:xfrm>
            <a:off x="1110475" y="3210575"/>
            <a:ext cx="2244000" cy="291000"/>
          </a:xfrm>
          <a:prstGeom prst="roundRect">
            <a:avLst>
              <a:gd name="adj" fmla="val 50000"/>
            </a:avLst>
          </a:prstGeom>
          <a:solidFill>
            <a:srgbClr val="262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idx="3"/>
          </p:nvPr>
        </p:nvSpPr>
        <p:spPr>
          <a:xfrm>
            <a:off x="1170925" y="3185692"/>
            <a:ext cx="2099100" cy="336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000"/>
              <a:buFont typeface="Poppins Light"/>
              <a:buNone/>
              <a:defRPr sz="1000">
                <a:solidFill>
                  <a:srgbClr val="FFFFFF"/>
                </a:solidFill>
                <a:latin typeface="Poppins Light"/>
                <a:ea typeface="Poppins Light"/>
                <a:cs typeface="Poppins Light"/>
                <a:sym typeface="Poppins Light"/>
              </a:defRPr>
            </a:lvl1pPr>
            <a:lvl2pPr lvl="1" rtl="0">
              <a:spcBef>
                <a:spcPts val="0"/>
              </a:spcBef>
              <a:spcAft>
                <a:spcPts val="0"/>
              </a:spcAft>
              <a:buSzPts val="5200"/>
              <a:buFont typeface="Poppins"/>
              <a:buNone/>
              <a:defRPr sz="5200">
                <a:latin typeface="Poppins"/>
                <a:ea typeface="Poppins"/>
                <a:cs typeface="Poppins"/>
                <a:sym typeface="Poppins"/>
              </a:defRPr>
            </a:lvl2pPr>
            <a:lvl3pPr lvl="2" rtl="0">
              <a:spcBef>
                <a:spcPts val="0"/>
              </a:spcBef>
              <a:spcAft>
                <a:spcPts val="0"/>
              </a:spcAft>
              <a:buSzPts val="5200"/>
              <a:buFont typeface="Poppins"/>
              <a:buNone/>
              <a:defRPr sz="5200">
                <a:latin typeface="Poppins"/>
                <a:ea typeface="Poppins"/>
                <a:cs typeface="Poppins"/>
                <a:sym typeface="Poppins"/>
              </a:defRPr>
            </a:lvl3pPr>
            <a:lvl4pPr lvl="3" rtl="0">
              <a:spcBef>
                <a:spcPts val="0"/>
              </a:spcBef>
              <a:spcAft>
                <a:spcPts val="0"/>
              </a:spcAft>
              <a:buSzPts val="5200"/>
              <a:buFont typeface="Poppins"/>
              <a:buNone/>
              <a:defRPr sz="5200">
                <a:latin typeface="Poppins"/>
                <a:ea typeface="Poppins"/>
                <a:cs typeface="Poppins"/>
                <a:sym typeface="Poppins"/>
              </a:defRPr>
            </a:lvl4pPr>
            <a:lvl5pPr lvl="4" rtl="0">
              <a:spcBef>
                <a:spcPts val="0"/>
              </a:spcBef>
              <a:spcAft>
                <a:spcPts val="0"/>
              </a:spcAft>
              <a:buSzPts val="5200"/>
              <a:buFont typeface="Poppins"/>
              <a:buNone/>
              <a:defRPr sz="5200">
                <a:latin typeface="Poppins"/>
                <a:ea typeface="Poppins"/>
                <a:cs typeface="Poppins"/>
                <a:sym typeface="Poppins"/>
              </a:defRPr>
            </a:lvl5pPr>
            <a:lvl6pPr lvl="5" rtl="0">
              <a:spcBef>
                <a:spcPts val="0"/>
              </a:spcBef>
              <a:spcAft>
                <a:spcPts val="0"/>
              </a:spcAft>
              <a:buSzPts val="5200"/>
              <a:buFont typeface="Poppins"/>
              <a:buNone/>
              <a:defRPr sz="5200">
                <a:latin typeface="Poppins"/>
                <a:ea typeface="Poppins"/>
                <a:cs typeface="Poppins"/>
                <a:sym typeface="Poppins"/>
              </a:defRPr>
            </a:lvl6pPr>
            <a:lvl7pPr lvl="6" rtl="0">
              <a:spcBef>
                <a:spcPts val="0"/>
              </a:spcBef>
              <a:spcAft>
                <a:spcPts val="0"/>
              </a:spcAft>
              <a:buSzPts val="5200"/>
              <a:buFont typeface="Poppins"/>
              <a:buNone/>
              <a:defRPr sz="5200">
                <a:latin typeface="Poppins"/>
                <a:ea typeface="Poppins"/>
                <a:cs typeface="Poppins"/>
                <a:sym typeface="Poppins"/>
              </a:defRPr>
            </a:lvl7pPr>
            <a:lvl8pPr lvl="7" rtl="0">
              <a:spcBef>
                <a:spcPts val="0"/>
              </a:spcBef>
              <a:spcAft>
                <a:spcPts val="0"/>
              </a:spcAft>
              <a:buSzPts val="5200"/>
              <a:buFont typeface="Poppins"/>
              <a:buNone/>
              <a:defRPr sz="5200">
                <a:latin typeface="Poppins"/>
                <a:ea typeface="Poppins"/>
                <a:cs typeface="Poppins"/>
                <a:sym typeface="Poppins"/>
              </a:defRPr>
            </a:lvl8pPr>
            <a:lvl9pPr lvl="8" rtl="0">
              <a:spcBef>
                <a:spcPts val="0"/>
              </a:spcBef>
              <a:spcAft>
                <a:spcPts val="0"/>
              </a:spcAft>
              <a:buSzPts val="5200"/>
              <a:buFont typeface="Poppins"/>
              <a:buNone/>
              <a:defRPr sz="5200">
                <a:latin typeface="Poppins"/>
                <a:ea typeface="Poppins"/>
                <a:cs typeface="Poppins"/>
                <a:sym typeface="Poppins"/>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iseño personalizado 1">
  <p:cSld name="CUSTOM">
    <p:spTree>
      <p:nvGrpSpPr>
        <p:cNvPr id="1" name="Shape 54"/>
        <p:cNvGrpSpPr/>
        <p:nvPr/>
      </p:nvGrpSpPr>
      <p:grpSpPr>
        <a:xfrm>
          <a:off x="0" y="0"/>
          <a:ext cx="0" cy="0"/>
          <a:chOff x="0" y="0"/>
          <a:chExt cx="0" cy="0"/>
        </a:xfrm>
      </p:grpSpPr>
      <p:sp>
        <p:nvSpPr>
          <p:cNvPr id="55" name="Google Shape;5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t>Haga clic para editar el estilo del título del patrón</a:t>
            </a:r>
          </a:p>
        </p:txBody>
      </p:sp>
      <p:sp>
        <p:nvSpPr>
          <p:cNvPr id="3" name="Text Placeholder 2"/>
          <p:cNvSpPr>
            <a:spLocks noGrp="1"/>
          </p:cNvSpPr>
          <p:nvPr>
            <p:ph type="body" sz="quarter" idx="10"/>
          </p:nvPr>
        </p:nvSpPr>
        <p:spPr>
          <a:xfrm>
            <a:off x="438150" y="1076623"/>
            <a:ext cx="8263890" cy="1731243"/>
          </a:xfrm>
        </p:spPr>
        <p:txBody>
          <a:bodyPr/>
          <a:lstStyle/>
          <a:p>
            <a:pPr lvl="0"/>
            <a:r>
              <a:t>Haga clic para editar los estilos de texto del patrón</a:t>
            </a:r>
          </a:p>
          <a:p>
            <a:pPr lvl="1"/>
            <a:r>
              <a:t>Segundo nivel</a:t>
            </a:r>
          </a:p>
          <a:p>
            <a:pPr lvl="2"/>
            <a:r>
              <a:t>Tercer nivel</a:t>
            </a:r>
          </a:p>
          <a:p>
            <a:pPr lvl="3"/>
            <a:r>
              <a:t>Cuarto nivel</a:t>
            </a:r>
          </a:p>
          <a:p>
            <a:pPr lvl="4"/>
            <a:r>
              <a:t>Quinto nivel</a:t>
            </a:r>
          </a:p>
        </p:txBody>
      </p:sp>
    </p:spTree>
    <p:extLst>
      <p:ext uri="{BB962C8B-B14F-4D97-AF65-F5344CB8AC3E}">
        <p14:creationId xmlns:p14="http://schemas.microsoft.com/office/powerpoint/2010/main" val="3721977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exto" type="secHead">
  <p:cSld name="SECTION_HEADER">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1548750"/>
            <a:ext cx="3716700" cy="2573100"/>
          </a:xfrm>
          <a:prstGeom prst="rect">
            <a:avLst/>
          </a:prstGeom>
        </p:spPr>
        <p:txBody>
          <a:bodyPr spcFirstLastPara="1" wrap="square" lIns="91425" tIns="91425" rIns="91425" bIns="91425" anchor="ctr" anchorCtr="0">
            <a:noAutofit/>
          </a:bodyPr>
          <a:lstStyle>
            <a:lvl1pPr lvl="0">
              <a:spcBef>
                <a:spcPts val="0"/>
              </a:spcBef>
              <a:spcAft>
                <a:spcPts val="0"/>
              </a:spcAft>
              <a:buSzPts val="1800"/>
              <a:buFont typeface="Poppins SemiBold"/>
              <a:buNone/>
              <a:defRPr sz="1800">
                <a:latin typeface="Poppins SemiBold"/>
                <a:ea typeface="Poppins SemiBold"/>
                <a:cs typeface="Poppins SemiBold"/>
                <a:sym typeface="Poppins Semi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ullets" type="tx">
  <p:cSld name="TITLE_AND_BODY">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pic>
        <p:nvPicPr>
          <p:cNvPr id="20" name="Google Shape;20;p4"/>
          <p:cNvPicPr preferRelativeResize="0"/>
          <p:nvPr/>
        </p:nvPicPr>
        <p:blipFill>
          <a:blip r:embed="rId3">
            <a:alphaModFix/>
          </a:blip>
          <a:stretch>
            <a:fillRect/>
          </a:stretch>
        </p:blipFill>
        <p:spPr>
          <a:xfrm>
            <a:off x="463875" y="1357300"/>
            <a:ext cx="301625" cy="228825"/>
          </a:xfrm>
          <a:prstGeom prst="rect">
            <a:avLst/>
          </a:prstGeom>
          <a:noFill/>
          <a:ln>
            <a:noFill/>
          </a:ln>
        </p:spPr>
      </p:pic>
      <p:sp>
        <p:nvSpPr>
          <p:cNvPr id="21" name="Google Shape;21;p4"/>
          <p:cNvSpPr txBox="1">
            <a:spLocks noGrp="1"/>
          </p:cNvSpPr>
          <p:nvPr>
            <p:ph type="subTitle" idx="1"/>
          </p:nvPr>
        </p:nvSpPr>
        <p:spPr>
          <a:xfrm>
            <a:off x="791775" y="1200275"/>
            <a:ext cx="4170900" cy="497700"/>
          </a:xfrm>
          <a:prstGeom prst="rect">
            <a:avLst/>
          </a:prstGeom>
        </p:spPr>
        <p:txBody>
          <a:bodyPr spcFirstLastPara="1" wrap="square" lIns="91425" tIns="91425" rIns="91425" bIns="91425" anchor="t" anchorCtr="0">
            <a:noAutofit/>
          </a:bodyPr>
          <a:lstStyle>
            <a:lvl1pPr lvl="0">
              <a:spcBef>
                <a:spcPts val="0"/>
              </a:spcBef>
              <a:spcAft>
                <a:spcPts val="0"/>
              </a:spcAft>
              <a:buNone/>
              <a:defRPr sz="2400">
                <a:solidFill>
                  <a:srgbClr val="FFFFFF"/>
                </a:solidFill>
                <a:latin typeface="Poppins"/>
                <a:ea typeface="Poppins"/>
                <a:cs typeface="Poppins"/>
                <a:sym typeface="Poppins"/>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 Imagenes">
  <p:cSld name="ONE_COLUMN_TEXT">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33" name="Google Shape;33;p8"/>
          <p:cNvSpPr txBox="1">
            <a:spLocks noGrp="1"/>
          </p:cNvSpPr>
          <p:nvPr>
            <p:ph type="title"/>
          </p:nvPr>
        </p:nvSpPr>
        <p:spPr>
          <a:xfrm>
            <a:off x="311700" y="1548750"/>
            <a:ext cx="3716700" cy="25731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Poppins SemiBold"/>
              <a:buNone/>
              <a:defRPr sz="1800">
                <a:latin typeface="Poppins SemiBold"/>
                <a:ea typeface="Poppins SemiBold"/>
                <a:cs typeface="Poppins SemiBold"/>
                <a:sym typeface="Poppins SemiBol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exto+Imagen">
  <p:cSld name="MAIN_POINT">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41" name="Google Shape;41;p11"/>
          <p:cNvSpPr txBox="1">
            <a:spLocks noGrp="1"/>
          </p:cNvSpPr>
          <p:nvPr>
            <p:ph type="title"/>
          </p:nvPr>
        </p:nvSpPr>
        <p:spPr>
          <a:xfrm>
            <a:off x="311700" y="1548750"/>
            <a:ext cx="3256800" cy="25731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Poppins SemiBold"/>
              <a:buNone/>
              <a:defRPr sz="1800">
                <a:latin typeface="Poppins SemiBold"/>
                <a:ea typeface="Poppins SemiBold"/>
                <a:cs typeface="Poppins SemiBold"/>
                <a:sym typeface="Poppins SemiBol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SECTION_TITLE_AND_DESCRIPTION">
    <p:bg>
      <p:bgPr>
        <a:solidFill>
          <a:srgbClr val="1BBC9B"/>
        </a:solidFill>
        <a:effectLst/>
      </p:bgPr>
    </p:bg>
    <p:spTree>
      <p:nvGrpSpPr>
        <p:cNvPr id="1" name="Shape 42"/>
        <p:cNvGrpSpPr/>
        <p:nvPr/>
      </p:nvGrpSpPr>
      <p:grpSpPr>
        <a:xfrm>
          <a:off x="0" y="0"/>
          <a:ext cx="0" cy="0"/>
          <a:chOff x="0" y="0"/>
          <a:chExt cx="0" cy="0"/>
        </a:xfrm>
      </p:grpSpPr>
      <p:sp>
        <p:nvSpPr>
          <p:cNvPr id="43" name="Google Shape;4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44" name="Google Shape;44;p12"/>
          <p:cNvSpPr txBox="1">
            <a:spLocks noGrp="1"/>
          </p:cNvSpPr>
          <p:nvPr>
            <p:ph type="title"/>
          </p:nvPr>
        </p:nvSpPr>
        <p:spPr>
          <a:xfrm>
            <a:off x="311700" y="1250075"/>
            <a:ext cx="3701400" cy="2764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62B34"/>
              </a:buClr>
              <a:buSzPts val="3200"/>
              <a:buFont typeface="Poppins"/>
              <a:buNone/>
              <a:defRPr sz="3200">
                <a:solidFill>
                  <a:srgbClr val="262B34"/>
                </a:solidFill>
                <a:latin typeface="Poppins"/>
                <a:ea typeface="Poppins"/>
                <a:cs typeface="Poppins"/>
                <a:sym typeface="Poppins"/>
              </a:defRPr>
            </a:lvl1pPr>
            <a:lvl2pPr lvl="1" algn="ctr" rtl="0">
              <a:spcBef>
                <a:spcPts val="0"/>
              </a:spcBef>
              <a:spcAft>
                <a:spcPts val="0"/>
              </a:spcAft>
              <a:buSzPts val="3200"/>
              <a:buFont typeface="Poppins"/>
              <a:buNone/>
              <a:defRPr sz="3200">
                <a:latin typeface="Poppins"/>
                <a:ea typeface="Poppins"/>
                <a:cs typeface="Poppins"/>
                <a:sym typeface="Poppins"/>
              </a:defRPr>
            </a:lvl2pPr>
            <a:lvl3pPr lvl="2" algn="ctr" rtl="0">
              <a:spcBef>
                <a:spcPts val="0"/>
              </a:spcBef>
              <a:spcAft>
                <a:spcPts val="0"/>
              </a:spcAft>
              <a:buSzPts val="3200"/>
              <a:buFont typeface="Poppins"/>
              <a:buNone/>
              <a:defRPr sz="3200">
                <a:latin typeface="Poppins"/>
                <a:ea typeface="Poppins"/>
                <a:cs typeface="Poppins"/>
                <a:sym typeface="Poppins"/>
              </a:defRPr>
            </a:lvl3pPr>
            <a:lvl4pPr lvl="3" algn="ctr" rtl="0">
              <a:spcBef>
                <a:spcPts val="0"/>
              </a:spcBef>
              <a:spcAft>
                <a:spcPts val="0"/>
              </a:spcAft>
              <a:buSzPts val="3200"/>
              <a:buFont typeface="Poppins"/>
              <a:buNone/>
              <a:defRPr sz="3200">
                <a:latin typeface="Poppins"/>
                <a:ea typeface="Poppins"/>
                <a:cs typeface="Poppins"/>
                <a:sym typeface="Poppins"/>
              </a:defRPr>
            </a:lvl4pPr>
            <a:lvl5pPr lvl="4" algn="ctr" rtl="0">
              <a:spcBef>
                <a:spcPts val="0"/>
              </a:spcBef>
              <a:spcAft>
                <a:spcPts val="0"/>
              </a:spcAft>
              <a:buSzPts val="3200"/>
              <a:buFont typeface="Poppins"/>
              <a:buNone/>
              <a:defRPr sz="3200">
                <a:latin typeface="Poppins"/>
                <a:ea typeface="Poppins"/>
                <a:cs typeface="Poppins"/>
                <a:sym typeface="Poppins"/>
              </a:defRPr>
            </a:lvl5pPr>
            <a:lvl6pPr lvl="5" algn="ctr" rtl="0">
              <a:spcBef>
                <a:spcPts val="0"/>
              </a:spcBef>
              <a:spcAft>
                <a:spcPts val="0"/>
              </a:spcAft>
              <a:buSzPts val="3200"/>
              <a:buFont typeface="Poppins"/>
              <a:buNone/>
              <a:defRPr sz="3200">
                <a:latin typeface="Poppins"/>
                <a:ea typeface="Poppins"/>
                <a:cs typeface="Poppins"/>
                <a:sym typeface="Poppins"/>
              </a:defRPr>
            </a:lvl6pPr>
            <a:lvl7pPr lvl="6" algn="ctr" rtl="0">
              <a:spcBef>
                <a:spcPts val="0"/>
              </a:spcBef>
              <a:spcAft>
                <a:spcPts val="0"/>
              </a:spcAft>
              <a:buSzPts val="3200"/>
              <a:buFont typeface="Poppins"/>
              <a:buNone/>
              <a:defRPr sz="3200">
                <a:latin typeface="Poppins"/>
                <a:ea typeface="Poppins"/>
                <a:cs typeface="Poppins"/>
                <a:sym typeface="Poppins"/>
              </a:defRPr>
            </a:lvl7pPr>
            <a:lvl8pPr lvl="7" algn="ctr" rtl="0">
              <a:spcBef>
                <a:spcPts val="0"/>
              </a:spcBef>
              <a:spcAft>
                <a:spcPts val="0"/>
              </a:spcAft>
              <a:buSzPts val="3200"/>
              <a:buFont typeface="Poppins"/>
              <a:buNone/>
              <a:defRPr sz="3200">
                <a:latin typeface="Poppins"/>
                <a:ea typeface="Poppins"/>
                <a:cs typeface="Poppins"/>
                <a:sym typeface="Poppins"/>
              </a:defRPr>
            </a:lvl8pPr>
            <a:lvl9pPr lvl="8" algn="ctr" rtl="0">
              <a:spcBef>
                <a:spcPts val="0"/>
              </a:spcBef>
              <a:spcAft>
                <a:spcPts val="0"/>
              </a:spcAft>
              <a:buSzPts val="3200"/>
              <a:buFont typeface="Poppins"/>
              <a:buNone/>
              <a:defRPr sz="3200">
                <a:latin typeface="Poppins"/>
                <a:ea typeface="Poppins"/>
                <a:cs typeface="Poppins"/>
                <a:sym typeface="Poppins"/>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3"/>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7" name="Google Shape;47;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4"/>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1" name="Google Shape;51;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7" r:id="rId5"/>
    <p:sldLayoutId id="2147483658" r:id="rId6"/>
    <p:sldLayoutId id="2147483659" r:id="rId7"/>
    <p:sldLayoutId id="2147483660" r:id="rId8"/>
    <p:sldLayoutId id="2147483661" r:id="rId9"/>
    <p:sldLayoutId id="2147483662" r:id="rId10"/>
    <p:sldLayoutId id="2147483664"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7"/>
          <p:cNvSpPr txBox="1">
            <a:spLocks noGrp="1"/>
          </p:cNvSpPr>
          <p:nvPr>
            <p:ph type="ctrTitle"/>
          </p:nvPr>
        </p:nvSpPr>
        <p:spPr>
          <a:xfrm>
            <a:off x="1018525" y="1908550"/>
            <a:ext cx="6096000" cy="86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CódigoFacilito.</a:t>
            </a:r>
            <a:endParaRPr dirty="0"/>
          </a:p>
        </p:txBody>
      </p:sp>
      <p:sp>
        <p:nvSpPr>
          <p:cNvPr id="61" name="Google Shape;61;p17"/>
          <p:cNvSpPr txBox="1">
            <a:spLocks noGrp="1"/>
          </p:cNvSpPr>
          <p:nvPr>
            <p:ph type="ctrTitle" idx="2"/>
          </p:nvPr>
        </p:nvSpPr>
        <p:spPr>
          <a:xfrm>
            <a:off x="1018525" y="2713175"/>
            <a:ext cx="6907800" cy="33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Trabajo con entornos en Azure Machine </a:t>
            </a:r>
            <a:r>
              <a:rPr lang="es-ES" dirty="0" err="1"/>
              <a:t>Learning</a:t>
            </a:r>
            <a:endParaRPr lang="es-ES" dirty="0"/>
          </a:p>
        </p:txBody>
      </p:sp>
      <p:sp>
        <p:nvSpPr>
          <p:cNvPr id="62" name="Google Shape;62;p17"/>
          <p:cNvSpPr txBox="1">
            <a:spLocks noGrp="1"/>
          </p:cNvSpPr>
          <p:nvPr>
            <p:ph type="ctrTitle" idx="3"/>
          </p:nvPr>
        </p:nvSpPr>
        <p:spPr>
          <a:xfrm>
            <a:off x="1170925" y="3185692"/>
            <a:ext cx="2099100" cy="33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Carly – Microsoft MVP </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EE236599-8354-D345-8AFE-2E56626786A5}"/>
              </a:ext>
            </a:extLst>
          </p:cNvPr>
          <p:cNvPicPr>
            <a:picLocks noChangeAspect="1"/>
          </p:cNvPicPr>
          <p:nvPr/>
        </p:nvPicPr>
        <p:blipFill>
          <a:blip r:embed="rId3"/>
          <a:stretch>
            <a:fillRect/>
          </a:stretch>
        </p:blipFill>
        <p:spPr>
          <a:xfrm>
            <a:off x="835055" y="600237"/>
            <a:ext cx="2829320" cy="924054"/>
          </a:xfrm>
          <a:prstGeom prst="rect">
            <a:avLst/>
          </a:prstGeom>
        </p:spPr>
      </p:pic>
      <p:pic>
        <p:nvPicPr>
          <p:cNvPr id="9" name="Imagen 8">
            <a:extLst>
              <a:ext uri="{FF2B5EF4-FFF2-40B4-BE49-F238E27FC236}">
                <a16:creationId xmlns:a16="http://schemas.microsoft.com/office/drawing/2014/main" id="{CF14743D-2236-2226-3CA4-8804534768DA}"/>
              </a:ext>
            </a:extLst>
          </p:cNvPr>
          <p:cNvPicPr>
            <a:picLocks noChangeAspect="1"/>
          </p:cNvPicPr>
          <p:nvPr/>
        </p:nvPicPr>
        <p:blipFill>
          <a:blip r:embed="rId4"/>
          <a:stretch>
            <a:fillRect/>
          </a:stretch>
        </p:blipFill>
        <p:spPr>
          <a:xfrm>
            <a:off x="713836" y="1351943"/>
            <a:ext cx="7716327" cy="3191320"/>
          </a:xfrm>
          <a:prstGeom prst="rect">
            <a:avLst/>
          </a:prstGeom>
        </p:spPr>
      </p:pic>
    </p:spTree>
    <p:extLst>
      <p:ext uri="{BB962C8B-B14F-4D97-AF65-F5344CB8AC3E}">
        <p14:creationId xmlns:p14="http://schemas.microsoft.com/office/powerpoint/2010/main" val="359213855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10DF63-93FA-6196-A700-846B4E703A20}"/>
              </a:ext>
            </a:extLst>
          </p:cNvPr>
          <p:cNvSpPr>
            <a:spLocks noGrp="1"/>
          </p:cNvSpPr>
          <p:nvPr>
            <p:ph type="title"/>
          </p:nvPr>
        </p:nvSpPr>
        <p:spPr/>
        <p:txBody>
          <a:bodyPr/>
          <a:lstStyle/>
          <a:p>
            <a:r>
              <a:rPr lang="es-ES" dirty="0"/>
              <a:t>Mientras esto se completa puedo correr lo demás </a:t>
            </a:r>
            <a:endParaRPr lang="es-BO" dirty="0"/>
          </a:p>
        </p:txBody>
      </p:sp>
      <p:sp>
        <p:nvSpPr>
          <p:cNvPr id="3" name="Marcador de texto 2">
            <a:extLst>
              <a:ext uri="{FF2B5EF4-FFF2-40B4-BE49-F238E27FC236}">
                <a16:creationId xmlns:a16="http://schemas.microsoft.com/office/drawing/2014/main" id="{569772E4-4DA0-CC22-10D8-9D2C1331514C}"/>
              </a:ext>
            </a:extLst>
          </p:cNvPr>
          <p:cNvSpPr>
            <a:spLocks noGrp="1"/>
          </p:cNvSpPr>
          <p:nvPr>
            <p:ph type="body" sz="quarter" idx="10"/>
          </p:nvPr>
        </p:nvSpPr>
        <p:spPr/>
        <p:txBody>
          <a:bodyPr/>
          <a:lstStyle/>
          <a:p>
            <a:endParaRPr lang="es-BO" dirty="0"/>
          </a:p>
        </p:txBody>
      </p:sp>
      <p:pic>
        <p:nvPicPr>
          <p:cNvPr id="5" name="Imagen 4">
            <a:extLst>
              <a:ext uri="{FF2B5EF4-FFF2-40B4-BE49-F238E27FC236}">
                <a16:creationId xmlns:a16="http://schemas.microsoft.com/office/drawing/2014/main" id="{43BC07CA-F746-A93C-77F6-3F9D873A2810}"/>
              </a:ext>
            </a:extLst>
          </p:cNvPr>
          <p:cNvPicPr>
            <a:picLocks noChangeAspect="1"/>
          </p:cNvPicPr>
          <p:nvPr/>
        </p:nvPicPr>
        <p:blipFill>
          <a:blip r:embed="rId3"/>
          <a:stretch>
            <a:fillRect/>
          </a:stretch>
        </p:blipFill>
        <p:spPr>
          <a:xfrm>
            <a:off x="737652" y="1118985"/>
            <a:ext cx="7668695" cy="2905530"/>
          </a:xfrm>
          <a:prstGeom prst="rect">
            <a:avLst/>
          </a:prstGeom>
        </p:spPr>
      </p:pic>
    </p:spTree>
    <p:extLst>
      <p:ext uri="{BB962C8B-B14F-4D97-AF65-F5344CB8AC3E}">
        <p14:creationId xmlns:p14="http://schemas.microsoft.com/office/powerpoint/2010/main" val="407275844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58B546-A882-E6A4-6CC1-46E47EF77EBE}"/>
              </a:ext>
            </a:extLst>
          </p:cNvPr>
          <p:cNvSpPr>
            <a:spLocks noGrp="1"/>
          </p:cNvSpPr>
          <p:nvPr>
            <p:ph type="title"/>
          </p:nvPr>
        </p:nvSpPr>
        <p:spPr/>
        <p:txBody>
          <a:bodyPr/>
          <a:lstStyle/>
          <a:p>
            <a:r>
              <a:rPr lang="es-ES" dirty="0"/>
              <a:t>Lista de entornos</a:t>
            </a:r>
            <a:endParaRPr lang="es-BO" dirty="0"/>
          </a:p>
        </p:txBody>
      </p:sp>
      <p:sp>
        <p:nvSpPr>
          <p:cNvPr id="3" name="Marcador de texto 2">
            <a:extLst>
              <a:ext uri="{FF2B5EF4-FFF2-40B4-BE49-F238E27FC236}">
                <a16:creationId xmlns:a16="http://schemas.microsoft.com/office/drawing/2014/main" id="{3F287B37-8FD7-71E6-3EA8-E221607391C4}"/>
              </a:ext>
            </a:extLst>
          </p:cNvPr>
          <p:cNvSpPr>
            <a:spLocks noGrp="1"/>
          </p:cNvSpPr>
          <p:nvPr>
            <p:ph type="body" sz="quarter" idx="10"/>
          </p:nvPr>
        </p:nvSpPr>
        <p:spPr/>
        <p:txBody>
          <a:bodyPr/>
          <a:lstStyle/>
          <a:p>
            <a:endParaRPr lang="es-BO"/>
          </a:p>
        </p:txBody>
      </p:sp>
      <p:pic>
        <p:nvPicPr>
          <p:cNvPr id="5" name="Imagen 4">
            <a:extLst>
              <a:ext uri="{FF2B5EF4-FFF2-40B4-BE49-F238E27FC236}">
                <a16:creationId xmlns:a16="http://schemas.microsoft.com/office/drawing/2014/main" id="{21ACA3B1-40E5-E8F2-CDEF-2504B2A367E4}"/>
              </a:ext>
            </a:extLst>
          </p:cNvPr>
          <p:cNvPicPr>
            <a:picLocks noChangeAspect="1"/>
          </p:cNvPicPr>
          <p:nvPr/>
        </p:nvPicPr>
        <p:blipFill>
          <a:blip r:embed="rId3"/>
          <a:stretch>
            <a:fillRect/>
          </a:stretch>
        </p:blipFill>
        <p:spPr>
          <a:xfrm>
            <a:off x="438149" y="1216969"/>
            <a:ext cx="7544707" cy="2475375"/>
          </a:xfrm>
          <a:prstGeom prst="rect">
            <a:avLst/>
          </a:prstGeom>
        </p:spPr>
      </p:pic>
    </p:spTree>
    <p:extLst>
      <p:ext uri="{BB962C8B-B14F-4D97-AF65-F5344CB8AC3E}">
        <p14:creationId xmlns:p14="http://schemas.microsoft.com/office/powerpoint/2010/main" val="14630547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C6D82C-2216-1FB2-CAF1-EA0C5BA0BAA7}"/>
              </a:ext>
            </a:extLst>
          </p:cNvPr>
          <p:cNvSpPr>
            <a:spLocks noGrp="1"/>
          </p:cNvSpPr>
          <p:nvPr>
            <p:ph type="title"/>
          </p:nvPr>
        </p:nvSpPr>
        <p:spPr/>
        <p:txBody>
          <a:bodyPr/>
          <a:lstStyle/>
          <a:p>
            <a:r>
              <a:rPr lang="es-ES" dirty="0"/>
              <a:t>Test</a:t>
            </a:r>
            <a:endParaRPr lang="es-BO" dirty="0"/>
          </a:p>
        </p:txBody>
      </p:sp>
      <p:sp>
        <p:nvSpPr>
          <p:cNvPr id="3" name="Marcador de texto 2">
            <a:extLst>
              <a:ext uri="{FF2B5EF4-FFF2-40B4-BE49-F238E27FC236}">
                <a16:creationId xmlns:a16="http://schemas.microsoft.com/office/drawing/2014/main" id="{8C618857-EED3-3793-74CD-5F1532431880}"/>
              </a:ext>
            </a:extLst>
          </p:cNvPr>
          <p:cNvSpPr>
            <a:spLocks noGrp="1"/>
          </p:cNvSpPr>
          <p:nvPr>
            <p:ph type="body" sz="quarter" idx="10"/>
          </p:nvPr>
        </p:nvSpPr>
        <p:spPr>
          <a:xfrm>
            <a:off x="438150" y="1076623"/>
            <a:ext cx="8263890" cy="3771148"/>
          </a:xfrm>
        </p:spPr>
        <p:txBody>
          <a:bodyPr/>
          <a:lstStyle/>
          <a:p>
            <a:pPr>
              <a:buAutoNum type="arabicPeriod"/>
            </a:pPr>
            <a:r>
              <a:rPr lang="es-ES" sz="2400" b="0" i="0" dirty="0">
                <a:solidFill>
                  <a:srgbClr val="323130"/>
                </a:solidFill>
                <a:effectLst/>
                <a:highlight>
                  <a:srgbClr val="FFFFFF"/>
                </a:highlight>
                <a:latin typeface="Segoe UI" panose="020B0502040204020203" pitchFamily="34" charset="0"/>
              </a:rPr>
              <a:t>¿Cuál es el propósito principal de un entorno de trabajo en Azure Machine </a:t>
            </a:r>
            <a:r>
              <a:rPr lang="es-ES" sz="2400" b="0" i="0" dirty="0" err="1">
                <a:solidFill>
                  <a:srgbClr val="323130"/>
                </a:solidFill>
                <a:effectLst/>
                <a:highlight>
                  <a:srgbClr val="FFFFFF"/>
                </a:highlight>
                <a:latin typeface="Segoe UI" panose="020B0502040204020203" pitchFamily="34" charset="0"/>
              </a:rPr>
              <a:t>Learning</a:t>
            </a:r>
            <a:r>
              <a:rPr lang="es-ES" sz="2400" b="0" i="0" dirty="0">
                <a:solidFill>
                  <a:srgbClr val="323130"/>
                </a:solidFill>
                <a:effectLst/>
                <a:highlight>
                  <a:srgbClr val="FFFFFF"/>
                </a:highlight>
                <a:latin typeface="Segoe UI" panose="020B0502040204020203" pitchFamily="34" charset="0"/>
              </a:rPr>
              <a:t> Studio?</a:t>
            </a:r>
          </a:p>
          <a:p>
            <a:pPr marL="114300" indent="0">
              <a:buNone/>
            </a:pPr>
            <a:endParaRPr lang="es-ES" sz="2400" b="0" i="0" dirty="0">
              <a:solidFill>
                <a:srgbClr val="323130"/>
              </a:solidFill>
              <a:effectLst/>
              <a:highlight>
                <a:srgbClr val="FFFFFF"/>
              </a:highlight>
              <a:latin typeface="Segoe UI" panose="020B0502040204020203" pitchFamily="34" charset="0"/>
            </a:endParaRPr>
          </a:p>
          <a:p>
            <a:pPr>
              <a:buAutoNum type="alphaLcParenR"/>
            </a:pPr>
            <a:r>
              <a:rPr lang="es-ES" sz="2400" b="0" i="0" dirty="0">
                <a:solidFill>
                  <a:srgbClr val="323130"/>
                </a:solidFill>
                <a:effectLst/>
                <a:highlight>
                  <a:srgbClr val="FFFFFF"/>
                </a:highlight>
                <a:latin typeface="Segoe UI" panose="020B0502040204020203" pitchFamily="34" charset="0"/>
              </a:rPr>
              <a:t>Crear y administrar recursos de aprendizaje automático.</a:t>
            </a:r>
          </a:p>
          <a:p>
            <a:pPr>
              <a:buAutoNum type="alphaLcParenR"/>
            </a:pPr>
            <a:r>
              <a:rPr lang="es-ES" sz="2400" b="0" i="0" dirty="0">
                <a:solidFill>
                  <a:srgbClr val="323130"/>
                </a:solidFill>
                <a:effectLst/>
                <a:highlight>
                  <a:srgbClr val="FFFFFF"/>
                </a:highlight>
                <a:latin typeface="Segoe UI" panose="020B0502040204020203" pitchFamily="34" charset="0"/>
              </a:rPr>
              <a:t>Ejecutar flujos de trabajo de aprendizaje automático.</a:t>
            </a:r>
          </a:p>
          <a:p>
            <a:pPr>
              <a:buAutoNum type="alphaLcParenR"/>
            </a:pPr>
            <a:r>
              <a:rPr lang="es-ES" sz="2400" b="0" i="0" dirty="0">
                <a:solidFill>
                  <a:srgbClr val="323130"/>
                </a:solidFill>
                <a:effectLst/>
                <a:highlight>
                  <a:srgbClr val="FFFFFF"/>
                </a:highlight>
                <a:latin typeface="Segoe UI" panose="020B0502040204020203" pitchFamily="34" charset="0"/>
              </a:rPr>
              <a:t>Almacenar conjuntos de datos y modelos.</a:t>
            </a:r>
          </a:p>
          <a:p>
            <a:pPr>
              <a:buAutoNum type="alphaLcParenR"/>
            </a:pPr>
            <a:r>
              <a:rPr lang="es-ES" sz="2400" b="0" i="0" dirty="0">
                <a:solidFill>
                  <a:srgbClr val="323130"/>
                </a:solidFill>
                <a:effectLst/>
                <a:highlight>
                  <a:srgbClr val="FFFFFF"/>
                </a:highlight>
                <a:latin typeface="Segoe UI" panose="020B0502040204020203" pitchFamily="34" charset="0"/>
              </a:rPr>
              <a:t>Todos los anteriores.</a:t>
            </a:r>
          </a:p>
          <a:p>
            <a:pPr marL="114300" indent="0">
              <a:buNone/>
            </a:pPr>
            <a:endParaRPr lang="es-BO" dirty="0"/>
          </a:p>
        </p:txBody>
      </p:sp>
    </p:spTree>
    <p:extLst>
      <p:ext uri="{BB962C8B-B14F-4D97-AF65-F5344CB8AC3E}">
        <p14:creationId xmlns:p14="http://schemas.microsoft.com/office/powerpoint/2010/main" val="275683817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C6D82C-2216-1FB2-CAF1-EA0C5BA0BAA7}"/>
              </a:ext>
            </a:extLst>
          </p:cNvPr>
          <p:cNvSpPr>
            <a:spLocks noGrp="1"/>
          </p:cNvSpPr>
          <p:nvPr>
            <p:ph type="title"/>
          </p:nvPr>
        </p:nvSpPr>
        <p:spPr>
          <a:xfrm>
            <a:off x="181440" y="227311"/>
            <a:ext cx="8520600" cy="572700"/>
          </a:xfrm>
        </p:spPr>
        <p:txBody>
          <a:bodyPr/>
          <a:lstStyle/>
          <a:p>
            <a:r>
              <a:rPr lang="es-ES" dirty="0"/>
              <a:t>Test</a:t>
            </a:r>
            <a:endParaRPr lang="es-BO" dirty="0"/>
          </a:p>
        </p:txBody>
      </p:sp>
      <p:sp>
        <p:nvSpPr>
          <p:cNvPr id="3" name="Marcador de texto 2">
            <a:extLst>
              <a:ext uri="{FF2B5EF4-FFF2-40B4-BE49-F238E27FC236}">
                <a16:creationId xmlns:a16="http://schemas.microsoft.com/office/drawing/2014/main" id="{8C618857-EED3-3793-74CD-5F1532431880}"/>
              </a:ext>
            </a:extLst>
          </p:cNvPr>
          <p:cNvSpPr>
            <a:spLocks noGrp="1"/>
          </p:cNvSpPr>
          <p:nvPr>
            <p:ph type="body" sz="quarter" idx="10"/>
          </p:nvPr>
        </p:nvSpPr>
        <p:spPr>
          <a:xfrm>
            <a:off x="309794" y="849312"/>
            <a:ext cx="8732605" cy="4066877"/>
          </a:xfrm>
        </p:spPr>
        <p:txBody>
          <a:bodyPr/>
          <a:lstStyle/>
          <a:p>
            <a:pPr marL="114300" indent="0">
              <a:buNone/>
            </a:pPr>
            <a:r>
              <a:rPr lang="es-ES" b="0" i="0" dirty="0">
                <a:solidFill>
                  <a:srgbClr val="323130"/>
                </a:solidFill>
                <a:effectLst/>
                <a:highlight>
                  <a:srgbClr val="FFFFFF"/>
                </a:highlight>
                <a:latin typeface="Segoe UI" panose="020B0502040204020203" pitchFamily="34" charset="0"/>
              </a:rPr>
              <a:t>2. ¿Cuál es la diferencia entre un entorno de trabajo y un proyecto en Azure Machine </a:t>
            </a:r>
            <a:r>
              <a:rPr lang="es-ES" b="0" i="0" dirty="0" err="1">
                <a:solidFill>
                  <a:srgbClr val="323130"/>
                </a:solidFill>
                <a:effectLst/>
                <a:highlight>
                  <a:srgbClr val="FFFFFF"/>
                </a:highlight>
                <a:latin typeface="Segoe UI" panose="020B0502040204020203" pitchFamily="34" charset="0"/>
              </a:rPr>
              <a:t>Learning</a:t>
            </a:r>
            <a:r>
              <a:rPr lang="es-ES" b="0" i="0" dirty="0">
                <a:solidFill>
                  <a:srgbClr val="323130"/>
                </a:solidFill>
                <a:effectLst/>
                <a:highlight>
                  <a:srgbClr val="FFFFFF"/>
                </a:highlight>
                <a:latin typeface="Segoe UI" panose="020B0502040204020203" pitchFamily="34" charset="0"/>
              </a:rPr>
              <a:t> Studio?</a:t>
            </a:r>
          </a:p>
          <a:p>
            <a:pPr>
              <a:buAutoNum type="alphaLcParenR"/>
            </a:pPr>
            <a:r>
              <a:rPr lang="es-ES" b="0" i="0" dirty="0">
                <a:solidFill>
                  <a:srgbClr val="323130"/>
                </a:solidFill>
                <a:effectLst/>
                <a:highlight>
                  <a:srgbClr val="FFFFFF"/>
                </a:highlight>
                <a:latin typeface="Segoe UI" panose="020B0502040204020203" pitchFamily="34" charset="0"/>
              </a:rPr>
              <a:t>Un entorno de trabajo es un espacio aislado donde se pueden crear y administrar múltiples proyectos, mientras que un proyecto es una colección de recursos específicos que se utilizan para resolver un problema en particular dentro de un entorno de trabajo.</a:t>
            </a:r>
          </a:p>
          <a:p>
            <a:pPr>
              <a:buAutoNum type="alphaLcParenR"/>
            </a:pPr>
            <a:r>
              <a:rPr lang="es-ES" b="0" i="0" dirty="0">
                <a:solidFill>
                  <a:srgbClr val="323130"/>
                </a:solidFill>
                <a:effectLst/>
                <a:highlight>
                  <a:srgbClr val="FFFFFF"/>
                </a:highlight>
                <a:latin typeface="Segoe UI" panose="020B0502040204020203" pitchFamily="34" charset="0"/>
              </a:rPr>
              <a:t>Un entorno de trabajo es un proyecto específico que se utiliza para resolver un problema en particular, mientras que un proyecto es un espacio aislado donde se pueden crear y administrar múltiples entornos de trabajo.</a:t>
            </a:r>
          </a:p>
          <a:p>
            <a:pPr>
              <a:buAutoNum type="alphaLcParenR"/>
            </a:pPr>
            <a:r>
              <a:rPr lang="es-ES" b="0" i="0" dirty="0">
                <a:solidFill>
                  <a:srgbClr val="323130"/>
                </a:solidFill>
                <a:effectLst/>
                <a:highlight>
                  <a:srgbClr val="FFFFFF"/>
                </a:highlight>
                <a:latin typeface="Segoe UI" panose="020B0502040204020203" pitchFamily="34" charset="0"/>
              </a:rPr>
              <a:t>Un entorno de trabajo y un proyecto son términos intercambiables en Azure Machine </a:t>
            </a:r>
            <a:r>
              <a:rPr lang="es-ES" b="0" i="0" dirty="0" err="1">
                <a:solidFill>
                  <a:srgbClr val="323130"/>
                </a:solidFill>
                <a:effectLst/>
                <a:highlight>
                  <a:srgbClr val="FFFFFF"/>
                </a:highlight>
                <a:latin typeface="Segoe UI" panose="020B0502040204020203" pitchFamily="34" charset="0"/>
              </a:rPr>
              <a:t>Learning</a:t>
            </a:r>
            <a:r>
              <a:rPr lang="es-ES" b="0" i="0" dirty="0">
                <a:solidFill>
                  <a:srgbClr val="323130"/>
                </a:solidFill>
                <a:effectLst/>
                <a:highlight>
                  <a:srgbClr val="FFFFFF"/>
                </a:highlight>
                <a:latin typeface="Segoe UI" panose="020B0502040204020203" pitchFamily="34" charset="0"/>
              </a:rPr>
              <a:t> Studio.</a:t>
            </a:r>
          </a:p>
          <a:p>
            <a:pPr>
              <a:buAutoNum type="alphaLcParenR"/>
            </a:pPr>
            <a:r>
              <a:rPr lang="es-BO" b="0" i="0" dirty="0">
                <a:solidFill>
                  <a:srgbClr val="323130"/>
                </a:solidFill>
                <a:effectLst/>
                <a:highlight>
                  <a:srgbClr val="FFFFFF"/>
                </a:highlight>
                <a:latin typeface="Segoe UI" panose="020B0502040204020203" pitchFamily="34" charset="0"/>
              </a:rPr>
              <a:t>Ninguna de las anteriores.</a:t>
            </a:r>
            <a:endParaRPr lang="es-ES" b="0" i="0" dirty="0">
              <a:solidFill>
                <a:srgbClr val="323130"/>
              </a:solidFill>
              <a:effectLst/>
              <a:highlight>
                <a:srgbClr val="FFFFFF"/>
              </a:highlight>
              <a:latin typeface="Segoe UI" panose="020B0502040204020203" pitchFamily="34" charset="0"/>
            </a:endParaRPr>
          </a:p>
          <a:p>
            <a:pPr marL="114300" indent="0">
              <a:buNone/>
            </a:pPr>
            <a:endParaRPr lang="es-BO" dirty="0"/>
          </a:p>
        </p:txBody>
      </p:sp>
    </p:spTree>
    <p:extLst>
      <p:ext uri="{BB962C8B-B14F-4D97-AF65-F5344CB8AC3E}">
        <p14:creationId xmlns:p14="http://schemas.microsoft.com/office/powerpoint/2010/main" val="144569746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C6D82C-2216-1FB2-CAF1-EA0C5BA0BAA7}"/>
              </a:ext>
            </a:extLst>
          </p:cNvPr>
          <p:cNvSpPr>
            <a:spLocks noGrp="1"/>
          </p:cNvSpPr>
          <p:nvPr>
            <p:ph type="title"/>
          </p:nvPr>
        </p:nvSpPr>
        <p:spPr/>
        <p:txBody>
          <a:bodyPr/>
          <a:lstStyle/>
          <a:p>
            <a:r>
              <a:rPr lang="es-ES" dirty="0"/>
              <a:t>Test</a:t>
            </a:r>
            <a:endParaRPr lang="es-BO" dirty="0"/>
          </a:p>
        </p:txBody>
      </p:sp>
      <p:sp>
        <p:nvSpPr>
          <p:cNvPr id="3" name="Marcador de texto 2">
            <a:extLst>
              <a:ext uri="{FF2B5EF4-FFF2-40B4-BE49-F238E27FC236}">
                <a16:creationId xmlns:a16="http://schemas.microsoft.com/office/drawing/2014/main" id="{8C618857-EED3-3793-74CD-5F1532431880}"/>
              </a:ext>
            </a:extLst>
          </p:cNvPr>
          <p:cNvSpPr>
            <a:spLocks noGrp="1"/>
          </p:cNvSpPr>
          <p:nvPr>
            <p:ph type="body" sz="quarter" idx="10"/>
          </p:nvPr>
        </p:nvSpPr>
        <p:spPr>
          <a:xfrm>
            <a:off x="438150" y="1076623"/>
            <a:ext cx="8263890" cy="3771148"/>
          </a:xfrm>
        </p:spPr>
        <p:txBody>
          <a:bodyPr/>
          <a:lstStyle/>
          <a:p>
            <a:pPr marL="114300" indent="0">
              <a:buNone/>
            </a:pPr>
            <a:r>
              <a:rPr lang="es-ES" sz="2400" b="0" i="0" dirty="0">
                <a:solidFill>
                  <a:srgbClr val="323130"/>
                </a:solidFill>
                <a:effectLst/>
                <a:highlight>
                  <a:srgbClr val="FFFFFF"/>
                </a:highlight>
                <a:latin typeface="Segoe UI" panose="020B0502040204020203" pitchFamily="34" charset="0"/>
              </a:rPr>
              <a:t>3. ¿Cómo se puede compartir un entorno de trabajo con otros usuarios en Azure Machine </a:t>
            </a:r>
            <a:r>
              <a:rPr lang="es-ES" sz="2400" b="0" i="0" dirty="0" err="1">
                <a:solidFill>
                  <a:srgbClr val="323130"/>
                </a:solidFill>
                <a:effectLst/>
                <a:highlight>
                  <a:srgbClr val="FFFFFF"/>
                </a:highlight>
                <a:latin typeface="Segoe UI" panose="020B0502040204020203" pitchFamily="34" charset="0"/>
              </a:rPr>
              <a:t>Learning</a:t>
            </a:r>
            <a:r>
              <a:rPr lang="es-ES" sz="2400" b="0" i="0" dirty="0">
                <a:solidFill>
                  <a:srgbClr val="323130"/>
                </a:solidFill>
                <a:effectLst/>
                <a:highlight>
                  <a:srgbClr val="FFFFFF"/>
                </a:highlight>
                <a:latin typeface="Segoe UI" panose="020B0502040204020203" pitchFamily="34" charset="0"/>
              </a:rPr>
              <a:t> Studio?</a:t>
            </a:r>
            <a:endParaRPr lang="es-ES" sz="2400" dirty="0">
              <a:solidFill>
                <a:srgbClr val="323130"/>
              </a:solidFill>
              <a:highlight>
                <a:srgbClr val="FFFFFF"/>
              </a:highlight>
              <a:latin typeface="Segoe UI" panose="020B0502040204020203" pitchFamily="34" charset="0"/>
            </a:endParaRPr>
          </a:p>
          <a:p>
            <a:pPr>
              <a:buAutoNum type="arabicPeriod"/>
            </a:pPr>
            <a:endParaRPr lang="es-ES" sz="2400" b="0" i="0" dirty="0">
              <a:solidFill>
                <a:srgbClr val="323130"/>
              </a:solidFill>
              <a:effectLst/>
              <a:highlight>
                <a:srgbClr val="FFFFFF"/>
              </a:highlight>
              <a:latin typeface="Segoe UI" panose="020B0502040204020203" pitchFamily="34" charset="0"/>
            </a:endParaRPr>
          </a:p>
          <a:p>
            <a:pPr>
              <a:buAutoNum type="alphaLcParenR"/>
            </a:pPr>
            <a:r>
              <a:rPr lang="es-ES" sz="2400" b="0" i="0" dirty="0">
                <a:solidFill>
                  <a:srgbClr val="323130"/>
                </a:solidFill>
                <a:effectLst/>
                <a:highlight>
                  <a:srgbClr val="FFFFFF"/>
                </a:highlight>
                <a:latin typeface="Segoe UI" panose="020B0502040204020203" pitchFamily="34" charset="0"/>
              </a:rPr>
              <a:t>Compartiendo la URL del entorno de trabajo.</a:t>
            </a:r>
          </a:p>
          <a:p>
            <a:pPr>
              <a:buAutoNum type="alphaLcParenR"/>
            </a:pPr>
            <a:r>
              <a:rPr lang="es-ES" sz="2400" b="0" i="0" dirty="0">
                <a:solidFill>
                  <a:srgbClr val="323130"/>
                </a:solidFill>
                <a:effectLst/>
                <a:highlight>
                  <a:srgbClr val="FFFFFF"/>
                </a:highlight>
                <a:latin typeface="Segoe UI" panose="020B0502040204020203" pitchFamily="34" charset="0"/>
              </a:rPr>
              <a:t>Agregando a los usuarios como colaboradores en el entorno de trabajo.</a:t>
            </a:r>
          </a:p>
          <a:p>
            <a:pPr>
              <a:buAutoNum type="alphaLcParenR"/>
            </a:pPr>
            <a:r>
              <a:rPr lang="es-ES" sz="2400" b="0" i="0" dirty="0">
                <a:solidFill>
                  <a:srgbClr val="323130"/>
                </a:solidFill>
                <a:effectLst/>
                <a:highlight>
                  <a:srgbClr val="FFFFFF"/>
                </a:highlight>
                <a:latin typeface="Segoe UI" panose="020B0502040204020203" pitchFamily="34" charset="0"/>
              </a:rPr>
              <a:t>Exportando el entorno de trabajo como un archivo y enviándolo por correo electrónico.</a:t>
            </a:r>
          </a:p>
          <a:p>
            <a:pPr>
              <a:buAutoNum type="alphaLcParenR"/>
            </a:pPr>
            <a:r>
              <a:rPr lang="es-BO" sz="2400" b="0" i="0" dirty="0">
                <a:solidFill>
                  <a:srgbClr val="323130"/>
                </a:solidFill>
                <a:effectLst/>
                <a:highlight>
                  <a:srgbClr val="FFFFFF"/>
                </a:highlight>
                <a:latin typeface="Segoe UI" panose="020B0502040204020203" pitchFamily="34" charset="0"/>
              </a:rPr>
              <a:t>Ninguna de las anteriores.</a:t>
            </a:r>
            <a:endParaRPr lang="es-ES" sz="2400" b="0" i="0" dirty="0">
              <a:solidFill>
                <a:srgbClr val="323130"/>
              </a:solidFill>
              <a:effectLst/>
              <a:highlight>
                <a:srgbClr val="FFFFFF"/>
              </a:highlight>
              <a:latin typeface="Segoe UI" panose="020B0502040204020203" pitchFamily="34" charset="0"/>
            </a:endParaRPr>
          </a:p>
          <a:p>
            <a:pPr marL="114300" indent="0">
              <a:buNone/>
            </a:pPr>
            <a:endParaRPr lang="es-BO" dirty="0"/>
          </a:p>
        </p:txBody>
      </p:sp>
    </p:spTree>
    <p:extLst>
      <p:ext uri="{BB962C8B-B14F-4D97-AF65-F5344CB8AC3E}">
        <p14:creationId xmlns:p14="http://schemas.microsoft.com/office/powerpoint/2010/main" val="211986772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C6D82C-2216-1FB2-CAF1-EA0C5BA0BAA7}"/>
              </a:ext>
            </a:extLst>
          </p:cNvPr>
          <p:cNvSpPr>
            <a:spLocks noGrp="1"/>
          </p:cNvSpPr>
          <p:nvPr>
            <p:ph type="title"/>
          </p:nvPr>
        </p:nvSpPr>
        <p:spPr/>
        <p:txBody>
          <a:bodyPr/>
          <a:lstStyle/>
          <a:p>
            <a:r>
              <a:rPr lang="es-ES" dirty="0"/>
              <a:t>Test</a:t>
            </a:r>
            <a:endParaRPr lang="es-BO" dirty="0"/>
          </a:p>
        </p:txBody>
      </p:sp>
      <p:sp>
        <p:nvSpPr>
          <p:cNvPr id="3" name="Marcador de texto 2">
            <a:extLst>
              <a:ext uri="{FF2B5EF4-FFF2-40B4-BE49-F238E27FC236}">
                <a16:creationId xmlns:a16="http://schemas.microsoft.com/office/drawing/2014/main" id="{8C618857-EED3-3793-74CD-5F1532431880}"/>
              </a:ext>
            </a:extLst>
          </p:cNvPr>
          <p:cNvSpPr>
            <a:spLocks noGrp="1"/>
          </p:cNvSpPr>
          <p:nvPr>
            <p:ph type="body" sz="quarter" idx="10"/>
          </p:nvPr>
        </p:nvSpPr>
        <p:spPr>
          <a:xfrm>
            <a:off x="438150" y="1076623"/>
            <a:ext cx="8263890" cy="3771148"/>
          </a:xfrm>
        </p:spPr>
        <p:txBody>
          <a:bodyPr/>
          <a:lstStyle/>
          <a:p>
            <a:pPr marL="114300" indent="0">
              <a:buNone/>
            </a:pPr>
            <a:r>
              <a:rPr lang="es-ES" sz="2400" b="0" i="0" dirty="0">
                <a:solidFill>
                  <a:srgbClr val="323130"/>
                </a:solidFill>
                <a:effectLst/>
                <a:highlight>
                  <a:srgbClr val="FFFFFF"/>
                </a:highlight>
                <a:latin typeface="Segoe UI" panose="020B0502040204020203" pitchFamily="34" charset="0"/>
              </a:rPr>
              <a:t>4. ¿Cuál es el límite máximo de entornos de trabajo que se pueden crear en una suscripción de Azure?</a:t>
            </a:r>
          </a:p>
          <a:p>
            <a:pPr>
              <a:buAutoNum type="arabicPeriod"/>
            </a:pPr>
            <a:endParaRPr lang="es-ES" sz="2400" b="0" i="0" dirty="0">
              <a:solidFill>
                <a:srgbClr val="323130"/>
              </a:solidFill>
              <a:effectLst/>
              <a:highlight>
                <a:srgbClr val="FFFFFF"/>
              </a:highlight>
              <a:latin typeface="Segoe UI" panose="020B0502040204020203" pitchFamily="34" charset="0"/>
            </a:endParaRPr>
          </a:p>
          <a:p>
            <a:pPr>
              <a:buAutoNum type="alphaLcParenR"/>
            </a:pPr>
            <a:r>
              <a:rPr lang="es-ES" sz="2400" b="0" i="0" dirty="0">
                <a:solidFill>
                  <a:srgbClr val="323130"/>
                </a:solidFill>
                <a:effectLst/>
                <a:highlight>
                  <a:srgbClr val="FFFFFF"/>
                </a:highlight>
                <a:latin typeface="Segoe UI" panose="020B0502040204020203" pitchFamily="34" charset="0"/>
              </a:rPr>
              <a:t>1</a:t>
            </a:r>
          </a:p>
          <a:p>
            <a:pPr>
              <a:buAutoNum type="alphaLcParenR"/>
            </a:pPr>
            <a:r>
              <a:rPr lang="es-ES" sz="2400" b="0" i="0" dirty="0">
                <a:solidFill>
                  <a:srgbClr val="323130"/>
                </a:solidFill>
                <a:effectLst/>
                <a:highlight>
                  <a:srgbClr val="FFFFFF"/>
                </a:highlight>
                <a:latin typeface="Segoe UI" panose="020B0502040204020203" pitchFamily="34" charset="0"/>
              </a:rPr>
              <a:t>5</a:t>
            </a:r>
          </a:p>
          <a:p>
            <a:pPr>
              <a:buAutoNum type="alphaLcParenR"/>
            </a:pPr>
            <a:r>
              <a:rPr lang="es-ES" sz="2400" b="0" i="0" dirty="0">
                <a:solidFill>
                  <a:srgbClr val="323130"/>
                </a:solidFill>
                <a:effectLst/>
                <a:highlight>
                  <a:srgbClr val="FFFFFF"/>
                </a:highlight>
                <a:latin typeface="Segoe UI" panose="020B0502040204020203" pitchFamily="34" charset="0"/>
              </a:rPr>
              <a:t>10</a:t>
            </a:r>
          </a:p>
          <a:p>
            <a:pPr>
              <a:buAutoNum type="alphaLcParenR"/>
            </a:pPr>
            <a:r>
              <a:rPr lang="es-BO" sz="2400" b="0" i="0" dirty="0">
                <a:solidFill>
                  <a:srgbClr val="323130"/>
                </a:solidFill>
                <a:effectLst/>
                <a:highlight>
                  <a:srgbClr val="FFFFFF"/>
                </a:highlight>
                <a:latin typeface="Segoe UI" panose="020B0502040204020203" pitchFamily="34" charset="0"/>
              </a:rPr>
              <a:t> No hay límite máximo.</a:t>
            </a:r>
            <a:endParaRPr lang="es-BO" dirty="0"/>
          </a:p>
        </p:txBody>
      </p:sp>
    </p:spTree>
    <p:extLst>
      <p:ext uri="{BB962C8B-B14F-4D97-AF65-F5344CB8AC3E}">
        <p14:creationId xmlns:p14="http://schemas.microsoft.com/office/powerpoint/2010/main" val="157788573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C6D82C-2216-1FB2-CAF1-EA0C5BA0BAA7}"/>
              </a:ext>
            </a:extLst>
          </p:cNvPr>
          <p:cNvSpPr>
            <a:spLocks noGrp="1"/>
          </p:cNvSpPr>
          <p:nvPr>
            <p:ph type="title"/>
          </p:nvPr>
        </p:nvSpPr>
        <p:spPr/>
        <p:txBody>
          <a:bodyPr/>
          <a:lstStyle/>
          <a:p>
            <a:r>
              <a:rPr lang="es-ES" dirty="0"/>
              <a:t>Test</a:t>
            </a:r>
            <a:endParaRPr lang="es-BO" dirty="0"/>
          </a:p>
        </p:txBody>
      </p:sp>
      <p:sp>
        <p:nvSpPr>
          <p:cNvPr id="3" name="Marcador de texto 2">
            <a:extLst>
              <a:ext uri="{FF2B5EF4-FFF2-40B4-BE49-F238E27FC236}">
                <a16:creationId xmlns:a16="http://schemas.microsoft.com/office/drawing/2014/main" id="{8C618857-EED3-3793-74CD-5F1532431880}"/>
              </a:ext>
            </a:extLst>
          </p:cNvPr>
          <p:cNvSpPr>
            <a:spLocks noGrp="1"/>
          </p:cNvSpPr>
          <p:nvPr>
            <p:ph type="body" sz="quarter" idx="10"/>
          </p:nvPr>
        </p:nvSpPr>
        <p:spPr>
          <a:xfrm>
            <a:off x="438150" y="1076623"/>
            <a:ext cx="8263890" cy="3771148"/>
          </a:xfrm>
        </p:spPr>
        <p:txBody>
          <a:bodyPr/>
          <a:lstStyle/>
          <a:p>
            <a:pPr marL="114300" indent="0">
              <a:buNone/>
            </a:pPr>
            <a:r>
              <a:rPr lang="es-ES" sz="2400" b="0" i="0" dirty="0">
                <a:solidFill>
                  <a:srgbClr val="323130"/>
                </a:solidFill>
                <a:effectLst/>
                <a:highlight>
                  <a:srgbClr val="FFFFFF"/>
                </a:highlight>
                <a:latin typeface="Segoe UI" panose="020B0502040204020203" pitchFamily="34" charset="0"/>
              </a:rPr>
              <a:t>5. ¿Qué tipo de recursos se pueden crear dentro de un entorno de trabajo en Azure Machine </a:t>
            </a:r>
            <a:r>
              <a:rPr lang="es-ES" sz="2400" b="0" i="0" dirty="0" err="1">
                <a:solidFill>
                  <a:srgbClr val="323130"/>
                </a:solidFill>
                <a:effectLst/>
                <a:highlight>
                  <a:srgbClr val="FFFFFF"/>
                </a:highlight>
                <a:latin typeface="Segoe UI" panose="020B0502040204020203" pitchFamily="34" charset="0"/>
              </a:rPr>
              <a:t>Learning</a:t>
            </a:r>
            <a:r>
              <a:rPr lang="es-ES" sz="2400" b="0" i="0" dirty="0">
                <a:solidFill>
                  <a:srgbClr val="323130"/>
                </a:solidFill>
                <a:effectLst/>
                <a:highlight>
                  <a:srgbClr val="FFFFFF"/>
                </a:highlight>
                <a:latin typeface="Segoe UI" panose="020B0502040204020203" pitchFamily="34" charset="0"/>
              </a:rPr>
              <a:t> Studio?</a:t>
            </a:r>
          </a:p>
          <a:p>
            <a:pPr>
              <a:buAutoNum type="alphaLcParenR"/>
            </a:pPr>
            <a:r>
              <a:rPr lang="es-BO" sz="2400" b="0" i="0" dirty="0">
                <a:solidFill>
                  <a:srgbClr val="323130"/>
                </a:solidFill>
                <a:effectLst/>
                <a:highlight>
                  <a:srgbClr val="FFFFFF"/>
                </a:highlight>
                <a:latin typeface="Segoe UI" panose="020B0502040204020203" pitchFamily="34" charset="0"/>
              </a:rPr>
              <a:t>Conjuntos de datos.</a:t>
            </a:r>
            <a:endParaRPr lang="es-ES" sz="2400" b="0" i="0" dirty="0">
              <a:solidFill>
                <a:srgbClr val="323130"/>
              </a:solidFill>
              <a:effectLst/>
              <a:highlight>
                <a:srgbClr val="FFFFFF"/>
              </a:highlight>
              <a:latin typeface="Segoe UI" panose="020B0502040204020203" pitchFamily="34" charset="0"/>
            </a:endParaRPr>
          </a:p>
          <a:p>
            <a:pPr>
              <a:buAutoNum type="alphaLcParenR"/>
            </a:pPr>
            <a:r>
              <a:rPr lang="es-BO" sz="2400" b="0" i="0" dirty="0">
                <a:solidFill>
                  <a:srgbClr val="323130"/>
                </a:solidFill>
                <a:effectLst/>
                <a:highlight>
                  <a:srgbClr val="FFFFFF"/>
                </a:highlight>
                <a:latin typeface="Segoe UI" panose="020B0502040204020203" pitchFamily="34" charset="0"/>
              </a:rPr>
              <a:t>Modelos de aprendizaje automático.</a:t>
            </a:r>
            <a:endParaRPr lang="es-ES" sz="2400" b="0" i="0" dirty="0">
              <a:solidFill>
                <a:srgbClr val="323130"/>
              </a:solidFill>
              <a:effectLst/>
              <a:highlight>
                <a:srgbClr val="FFFFFF"/>
              </a:highlight>
              <a:latin typeface="Segoe UI" panose="020B0502040204020203" pitchFamily="34" charset="0"/>
            </a:endParaRPr>
          </a:p>
          <a:p>
            <a:pPr>
              <a:buAutoNum type="alphaLcParenR"/>
            </a:pPr>
            <a:r>
              <a:rPr lang="es-BO" sz="2400" b="0" i="0" dirty="0">
                <a:solidFill>
                  <a:srgbClr val="323130"/>
                </a:solidFill>
                <a:effectLst/>
                <a:highlight>
                  <a:srgbClr val="FFFFFF"/>
                </a:highlight>
                <a:latin typeface="Segoe UI" panose="020B0502040204020203" pitchFamily="34" charset="0"/>
              </a:rPr>
              <a:t>Flujos de trabajo.</a:t>
            </a:r>
            <a:endParaRPr lang="es-ES" sz="2400" b="0" i="0" dirty="0">
              <a:solidFill>
                <a:srgbClr val="323130"/>
              </a:solidFill>
              <a:effectLst/>
              <a:highlight>
                <a:srgbClr val="FFFFFF"/>
              </a:highlight>
              <a:latin typeface="Segoe UI" panose="020B0502040204020203" pitchFamily="34" charset="0"/>
            </a:endParaRPr>
          </a:p>
          <a:p>
            <a:pPr>
              <a:buAutoNum type="alphaLcParenR"/>
            </a:pPr>
            <a:r>
              <a:rPr lang="es-BO" sz="2400" b="0" i="0" dirty="0">
                <a:solidFill>
                  <a:srgbClr val="323130"/>
                </a:solidFill>
                <a:effectLst/>
                <a:highlight>
                  <a:srgbClr val="FFFFFF"/>
                </a:highlight>
                <a:latin typeface="Segoe UI" panose="020B0502040204020203" pitchFamily="34" charset="0"/>
              </a:rPr>
              <a:t>Todos los anteriores.</a:t>
            </a:r>
            <a:endParaRPr lang="es-BO" dirty="0"/>
          </a:p>
        </p:txBody>
      </p:sp>
    </p:spTree>
    <p:extLst>
      <p:ext uri="{BB962C8B-B14F-4D97-AF65-F5344CB8AC3E}">
        <p14:creationId xmlns:p14="http://schemas.microsoft.com/office/powerpoint/2010/main" val="44904618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27" descr="DYA0M8.jpg"/>
          <p:cNvPicPr preferRelativeResize="0"/>
          <p:nvPr/>
        </p:nvPicPr>
        <p:blipFill rotWithShape="1">
          <a:blip r:embed="rId3">
            <a:alphaModFix/>
          </a:blip>
          <a:srcRect b="13591"/>
          <a:stretch/>
        </p:blipFill>
        <p:spPr>
          <a:xfrm>
            <a:off x="-22550" y="-17275"/>
            <a:ext cx="9189078" cy="5299501"/>
          </a:xfrm>
          <a:prstGeom prst="rect">
            <a:avLst/>
          </a:prstGeom>
          <a:noFill/>
          <a:ln>
            <a:noFill/>
          </a:ln>
        </p:spPr>
      </p:pic>
      <p:pic>
        <p:nvPicPr>
          <p:cNvPr id="129" name="Google Shape;129;p27" descr="Quote+Overlay.png"/>
          <p:cNvPicPr preferRelativeResize="0"/>
          <p:nvPr/>
        </p:nvPicPr>
        <p:blipFill>
          <a:blip r:embed="rId4">
            <a:alphaModFix/>
          </a:blip>
          <a:stretch>
            <a:fillRect/>
          </a:stretch>
        </p:blipFill>
        <p:spPr>
          <a:xfrm>
            <a:off x="0" y="0"/>
            <a:ext cx="9143981" cy="5143500"/>
          </a:xfrm>
          <a:prstGeom prst="rect">
            <a:avLst/>
          </a:prstGeom>
          <a:noFill/>
          <a:ln>
            <a:noFill/>
          </a:ln>
        </p:spPr>
      </p:pic>
      <p:sp>
        <p:nvSpPr>
          <p:cNvPr id="130" name="Google Shape;130;p27"/>
          <p:cNvSpPr txBox="1">
            <a:spLocks noGrp="1"/>
          </p:cNvSpPr>
          <p:nvPr>
            <p:ph type="title"/>
          </p:nvPr>
        </p:nvSpPr>
        <p:spPr>
          <a:xfrm>
            <a:off x="311700" y="1250075"/>
            <a:ext cx="4615500" cy="27648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 dirty="0"/>
              <a:t>//</a:t>
            </a:r>
            <a:r>
              <a:rPr lang="es-ES" dirty="0"/>
              <a:t>Gracias</a:t>
            </a:r>
            <a:endParaRPr dirty="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8"/>
          <p:cNvSpPr txBox="1">
            <a:spLocks noGrp="1"/>
          </p:cNvSpPr>
          <p:nvPr>
            <p:ph type="subTitle" idx="1"/>
          </p:nvPr>
        </p:nvSpPr>
        <p:spPr>
          <a:xfrm>
            <a:off x="791774" y="1200275"/>
            <a:ext cx="7761675" cy="49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ES" dirty="0"/>
              <a:t>Trabajo con entornos en Azure Machine </a:t>
            </a:r>
            <a:r>
              <a:rPr lang="es-ES" dirty="0" err="1"/>
              <a:t>Learning</a:t>
            </a:r>
            <a:endParaRPr lang="es-ES" dirty="0"/>
          </a:p>
          <a:p>
            <a:pPr marL="0" lvl="0" indent="0" algn="l" rtl="0">
              <a:spcBef>
                <a:spcPts val="0"/>
              </a:spcBef>
              <a:spcAft>
                <a:spcPts val="1600"/>
              </a:spcAft>
              <a:buNone/>
            </a:pPr>
            <a:endParaRPr lang="es-BO" dirty="0"/>
          </a:p>
        </p:txBody>
      </p:sp>
      <p:pic>
        <p:nvPicPr>
          <p:cNvPr id="68" name="Google Shape;68;p18"/>
          <p:cNvPicPr preferRelativeResize="0"/>
          <p:nvPr/>
        </p:nvPicPr>
        <p:blipFill>
          <a:blip r:embed="rId3">
            <a:alphaModFix/>
          </a:blip>
          <a:stretch>
            <a:fillRect/>
          </a:stretch>
        </p:blipFill>
        <p:spPr>
          <a:xfrm>
            <a:off x="463874" y="2786997"/>
            <a:ext cx="301625" cy="228825"/>
          </a:xfrm>
          <a:prstGeom prst="rect">
            <a:avLst/>
          </a:prstGeom>
          <a:noFill/>
          <a:ln>
            <a:noFill/>
          </a:ln>
        </p:spPr>
      </p:pic>
      <p:sp>
        <p:nvSpPr>
          <p:cNvPr id="69" name="Google Shape;69;p18"/>
          <p:cNvSpPr txBox="1">
            <a:spLocks noGrp="1"/>
          </p:cNvSpPr>
          <p:nvPr>
            <p:ph type="subTitle" idx="1"/>
          </p:nvPr>
        </p:nvSpPr>
        <p:spPr>
          <a:xfrm>
            <a:off x="893374" y="2700813"/>
            <a:ext cx="6552000" cy="49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ES" dirty="0"/>
              <a:t>A</a:t>
            </a:r>
            <a:r>
              <a:rPr lang="es-BO" dirty="0"/>
              <a:t>zure Machine </a:t>
            </a:r>
            <a:r>
              <a:rPr lang="es-BO" dirty="0" err="1"/>
              <a:t>Learning</a:t>
            </a:r>
            <a:r>
              <a:rPr lang="es-BO" dirty="0"/>
              <a:t> </a:t>
            </a:r>
            <a:r>
              <a:rPr lang="es-BO" dirty="0" err="1"/>
              <a:t>Designer</a:t>
            </a:r>
            <a:endParaRPr lang="es-BO" dirty="0"/>
          </a:p>
        </p:txBody>
      </p:sp>
      <p:pic>
        <p:nvPicPr>
          <p:cNvPr id="2" name="Google Shape;68;p18">
            <a:extLst>
              <a:ext uri="{FF2B5EF4-FFF2-40B4-BE49-F238E27FC236}">
                <a16:creationId xmlns:a16="http://schemas.microsoft.com/office/drawing/2014/main" id="{FA92E115-6539-CEAF-0F7F-D1EF20C9457D}"/>
              </a:ext>
            </a:extLst>
          </p:cNvPr>
          <p:cNvPicPr preferRelativeResize="0"/>
          <p:nvPr/>
        </p:nvPicPr>
        <p:blipFill>
          <a:blip r:embed="rId3">
            <a:alphaModFix/>
          </a:blip>
          <a:stretch>
            <a:fillRect/>
          </a:stretch>
        </p:blipFill>
        <p:spPr>
          <a:xfrm>
            <a:off x="463874" y="2829909"/>
            <a:ext cx="301625" cy="228825"/>
          </a:xfrm>
          <a:prstGeom prst="rect">
            <a:avLst/>
          </a:prstGeom>
          <a:noFill/>
          <a:ln>
            <a:noFill/>
          </a:ln>
        </p:spPr>
      </p:pic>
      <p:pic>
        <p:nvPicPr>
          <p:cNvPr id="4" name="Google Shape;68;p18">
            <a:extLst>
              <a:ext uri="{FF2B5EF4-FFF2-40B4-BE49-F238E27FC236}">
                <a16:creationId xmlns:a16="http://schemas.microsoft.com/office/drawing/2014/main" id="{2613C541-D111-3DB5-952E-44AD48AC04CD}"/>
              </a:ext>
            </a:extLst>
          </p:cNvPr>
          <p:cNvPicPr preferRelativeResize="0"/>
          <p:nvPr/>
        </p:nvPicPr>
        <p:blipFill>
          <a:blip r:embed="rId3">
            <a:alphaModFix/>
          </a:blip>
          <a:stretch>
            <a:fillRect/>
          </a:stretch>
        </p:blipFill>
        <p:spPr>
          <a:xfrm>
            <a:off x="463874" y="2111621"/>
            <a:ext cx="301625" cy="228825"/>
          </a:xfrm>
          <a:prstGeom prst="rect">
            <a:avLst/>
          </a:prstGeom>
          <a:noFill/>
          <a:ln>
            <a:noFill/>
          </a:ln>
        </p:spPr>
      </p:pic>
      <p:sp>
        <p:nvSpPr>
          <p:cNvPr id="5" name="Google Shape;69;p18">
            <a:extLst>
              <a:ext uri="{FF2B5EF4-FFF2-40B4-BE49-F238E27FC236}">
                <a16:creationId xmlns:a16="http://schemas.microsoft.com/office/drawing/2014/main" id="{7F12244F-988B-2BB5-D618-288D854A26B6}"/>
              </a:ext>
            </a:extLst>
          </p:cNvPr>
          <p:cNvSpPr txBox="1">
            <a:spLocks/>
          </p:cNvSpPr>
          <p:nvPr/>
        </p:nvSpPr>
        <p:spPr>
          <a:xfrm>
            <a:off x="791774" y="1944988"/>
            <a:ext cx="6552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None/>
              <a:defRPr sz="2400" b="0" i="0" u="none" strike="noStrike" cap="none">
                <a:solidFill>
                  <a:srgbClr val="FFFFFF"/>
                </a:solidFill>
                <a:latin typeface="Poppins"/>
                <a:ea typeface="Poppins"/>
                <a:cs typeface="Poppins"/>
                <a:sym typeface="Poppins"/>
              </a:defRPr>
            </a:lvl1pPr>
            <a:lvl2pPr marL="914400" marR="0" lvl="1"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indent="0">
              <a:spcAft>
                <a:spcPts val="1600"/>
              </a:spcAft>
            </a:pPr>
            <a:r>
              <a:rPr lang="es-ES" dirty="0" err="1"/>
              <a:t>Area</a:t>
            </a:r>
            <a:r>
              <a:rPr lang="es-ES" dirty="0"/>
              <a:t> de Trabajo vs Entorno</a:t>
            </a:r>
            <a:endParaRPr lang="es-BO"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
        <p:cNvGrpSpPr/>
        <p:nvPr/>
      </p:nvGrpSpPr>
      <p:grpSpPr>
        <a:xfrm>
          <a:off x="0" y="0"/>
          <a:ext cx="0" cy="0"/>
          <a:chOff x="0" y="0"/>
          <a:chExt cx="0" cy="0"/>
        </a:xfrm>
      </p:grpSpPr>
      <p:sp>
        <p:nvSpPr>
          <p:cNvPr id="76" name="Google Shape;76;p19"/>
          <p:cNvSpPr txBox="1">
            <a:spLocks noGrp="1"/>
          </p:cNvSpPr>
          <p:nvPr>
            <p:ph type="title"/>
          </p:nvPr>
        </p:nvSpPr>
        <p:spPr>
          <a:xfrm>
            <a:off x="452325" y="1201925"/>
            <a:ext cx="3201900" cy="9412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s-ES" dirty="0" err="1"/>
              <a:t>Intro</a:t>
            </a:r>
            <a:endParaRPr lang="es-ES" dirty="0"/>
          </a:p>
        </p:txBody>
      </p:sp>
      <p:sp>
        <p:nvSpPr>
          <p:cNvPr id="2" name="CuadroTexto 1">
            <a:extLst>
              <a:ext uri="{FF2B5EF4-FFF2-40B4-BE49-F238E27FC236}">
                <a16:creationId xmlns:a16="http://schemas.microsoft.com/office/drawing/2014/main" id="{CFC09C11-3DCD-5B6B-1413-D5602C2CAF38}"/>
              </a:ext>
            </a:extLst>
          </p:cNvPr>
          <p:cNvSpPr txBox="1"/>
          <p:nvPr/>
        </p:nvSpPr>
        <p:spPr>
          <a:xfrm>
            <a:off x="561975" y="1954410"/>
            <a:ext cx="2020105" cy="307777"/>
          </a:xfrm>
          <a:prstGeom prst="rect">
            <a:avLst/>
          </a:prstGeom>
          <a:noFill/>
        </p:spPr>
        <p:txBody>
          <a:bodyPr wrap="none" rtlCol="0">
            <a:spAutoFit/>
          </a:bodyPr>
          <a:lstStyle/>
          <a:p>
            <a:r>
              <a:rPr lang="es-ES" b="1" i="0" dirty="0">
                <a:solidFill>
                  <a:srgbClr val="E6E6E6"/>
                </a:solidFill>
                <a:effectLst/>
                <a:highlight>
                  <a:srgbClr val="171717"/>
                </a:highlight>
                <a:latin typeface="Segoe UI" panose="020B0502040204020203" pitchFamily="34" charset="0"/>
              </a:rPr>
              <a:t>DP-100 Data </a:t>
            </a:r>
            <a:r>
              <a:rPr lang="es-ES" b="1" i="0" dirty="0" err="1">
                <a:solidFill>
                  <a:srgbClr val="E6E6E6"/>
                </a:solidFill>
                <a:effectLst/>
                <a:highlight>
                  <a:srgbClr val="171717"/>
                </a:highlight>
                <a:latin typeface="Segoe UI" panose="020B0502040204020203" pitchFamily="34" charset="0"/>
              </a:rPr>
              <a:t>Scientist</a:t>
            </a:r>
            <a:endParaRPr lang="es-BO" dirty="0"/>
          </a:p>
        </p:txBody>
      </p:sp>
      <p:sp>
        <p:nvSpPr>
          <p:cNvPr id="3" name="CuadroTexto 2">
            <a:extLst>
              <a:ext uri="{FF2B5EF4-FFF2-40B4-BE49-F238E27FC236}">
                <a16:creationId xmlns:a16="http://schemas.microsoft.com/office/drawing/2014/main" id="{4543E95C-4E2E-9104-228F-278411CB313D}"/>
              </a:ext>
            </a:extLst>
          </p:cNvPr>
          <p:cNvSpPr txBox="1"/>
          <p:nvPr/>
        </p:nvSpPr>
        <p:spPr>
          <a:xfrm>
            <a:off x="510129" y="2656105"/>
            <a:ext cx="540533" cy="307777"/>
          </a:xfrm>
          <a:prstGeom prst="rect">
            <a:avLst/>
          </a:prstGeom>
          <a:noFill/>
        </p:spPr>
        <p:txBody>
          <a:bodyPr wrap="none" rtlCol="0">
            <a:spAutoFit/>
          </a:bodyPr>
          <a:lstStyle/>
          <a:p>
            <a:r>
              <a:rPr lang="es-ES" b="1" dirty="0">
                <a:solidFill>
                  <a:srgbClr val="E6E6E6"/>
                </a:solidFill>
                <a:highlight>
                  <a:srgbClr val="171717"/>
                </a:highlight>
                <a:latin typeface="Segoe UI" panose="020B0502040204020203" pitchFamily="34" charset="0"/>
              </a:rPr>
              <a:t>Rol?</a:t>
            </a:r>
            <a:endParaRPr lang="es-BO" dirty="0"/>
          </a:p>
        </p:txBody>
      </p:sp>
      <p:sp>
        <p:nvSpPr>
          <p:cNvPr id="4" name="CuadroTexto 3">
            <a:extLst>
              <a:ext uri="{FF2B5EF4-FFF2-40B4-BE49-F238E27FC236}">
                <a16:creationId xmlns:a16="http://schemas.microsoft.com/office/drawing/2014/main" id="{0AF9B0B6-E375-452F-CAE0-EF89CF1A21EB}"/>
              </a:ext>
            </a:extLst>
          </p:cNvPr>
          <p:cNvSpPr txBox="1"/>
          <p:nvPr/>
        </p:nvSpPr>
        <p:spPr>
          <a:xfrm>
            <a:off x="510129" y="3322973"/>
            <a:ext cx="1106393" cy="307777"/>
          </a:xfrm>
          <a:prstGeom prst="rect">
            <a:avLst/>
          </a:prstGeom>
          <a:noFill/>
        </p:spPr>
        <p:txBody>
          <a:bodyPr wrap="none" rtlCol="0">
            <a:spAutoFit/>
          </a:bodyPr>
          <a:lstStyle/>
          <a:p>
            <a:r>
              <a:rPr lang="es-BO" b="1" i="0" dirty="0">
                <a:solidFill>
                  <a:srgbClr val="E6E6E6"/>
                </a:solidFill>
                <a:effectLst/>
                <a:highlight>
                  <a:srgbClr val="171717"/>
                </a:highlight>
                <a:latin typeface="Segoe UI" panose="020B0502040204020203" pitchFamily="34" charset="0"/>
              </a:rPr>
              <a:t>Funciones?</a:t>
            </a:r>
            <a:endParaRPr lang="es-BO" dirty="0"/>
          </a:p>
        </p:txBody>
      </p:sp>
      <p:pic>
        <p:nvPicPr>
          <p:cNvPr id="1028" name="Picture 4" descr="Thinking About Becoming an Azure Data Scientist Associate (DP-100)? Let's  Discuss on Cloud Certifications | by Mauricio Letelier | Towards Data  Science">
            <a:extLst>
              <a:ext uri="{FF2B5EF4-FFF2-40B4-BE49-F238E27FC236}">
                <a16:creationId xmlns:a16="http://schemas.microsoft.com/office/drawing/2014/main" id="{BBC8DB1B-DAC8-23DB-70CF-778C4627507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8789"/>
          <a:stretch/>
        </p:blipFill>
        <p:spPr bwMode="auto">
          <a:xfrm>
            <a:off x="4373941" y="219763"/>
            <a:ext cx="2894588" cy="329859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Thinking About Becoming an Azure Data Scientist Associate (DP-100)? Let's  Discuss on Cloud Certifications | by Mauricio Letelier | Towards Data  Science">
            <a:extLst>
              <a:ext uri="{FF2B5EF4-FFF2-40B4-BE49-F238E27FC236}">
                <a16:creationId xmlns:a16="http://schemas.microsoft.com/office/drawing/2014/main" id="{C6CBA0AC-0D54-94F8-D932-1E7D64793C2D}"/>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5426" r="48837"/>
                    </a14:imgEffect>
                  </a14:imgLayer>
                </a14:imgProps>
              </a:ext>
              <a:ext uri="{28A0092B-C50C-407E-A947-70E740481C1C}">
                <a14:useLocalDpi xmlns:a14="http://schemas.microsoft.com/office/drawing/2010/main" val="0"/>
              </a:ext>
            </a:extLst>
          </a:blip>
          <a:srcRect r="45737"/>
          <a:stretch/>
        </p:blipFill>
        <p:spPr bwMode="auto">
          <a:xfrm>
            <a:off x="5568994" y="1672525"/>
            <a:ext cx="3811316" cy="32985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4" name="Google Shape;76;p19">
            <a:extLst>
              <a:ext uri="{FF2B5EF4-FFF2-40B4-BE49-F238E27FC236}">
                <a16:creationId xmlns:a16="http://schemas.microsoft.com/office/drawing/2014/main" id="{C1928C0C-D83F-33FB-BCEA-D65C72C6D8CF}"/>
              </a:ext>
            </a:extLst>
          </p:cNvPr>
          <p:cNvSpPr txBox="1">
            <a:spLocks noGrp="1"/>
          </p:cNvSpPr>
          <p:nvPr>
            <p:ph type="title"/>
          </p:nvPr>
        </p:nvSpPr>
        <p:spPr>
          <a:xfrm>
            <a:off x="996715" y="898590"/>
            <a:ext cx="5870794" cy="9412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s-ES" dirty="0"/>
              <a:t>Entornos de trabajo</a:t>
            </a:r>
          </a:p>
        </p:txBody>
      </p:sp>
      <p:sp>
        <p:nvSpPr>
          <p:cNvPr id="2" name="CuadroTexto 1">
            <a:extLst>
              <a:ext uri="{FF2B5EF4-FFF2-40B4-BE49-F238E27FC236}">
                <a16:creationId xmlns:a16="http://schemas.microsoft.com/office/drawing/2014/main" id="{DC97332A-8AAC-E990-31FA-EC6FE1BD570C}"/>
              </a:ext>
            </a:extLst>
          </p:cNvPr>
          <p:cNvSpPr txBox="1"/>
          <p:nvPr/>
        </p:nvSpPr>
        <p:spPr>
          <a:xfrm>
            <a:off x="4684481" y="1749180"/>
            <a:ext cx="1295547" cy="400110"/>
          </a:xfrm>
          <a:prstGeom prst="rect">
            <a:avLst/>
          </a:prstGeom>
          <a:noFill/>
        </p:spPr>
        <p:txBody>
          <a:bodyPr wrap="none" rtlCol="0">
            <a:spAutoFit/>
          </a:bodyPr>
          <a:lstStyle/>
          <a:p>
            <a:r>
              <a:rPr lang="es-ES" sz="2000" dirty="0"/>
              <a:t>Que son?</a:t>
            </a:r>
            <a:endParaRPr lang="es-BO" sz="2000" dirty="0"/>
          </a:p>
        </p:txBody>
      </p:sp>
      <p:sp>
        <p:nvSpPr>
          <p:cNvPr id="3" name="CuadroTexto 2">
            <a:extLst>
              <a:ext uri="{FF2B5EF4-FFF2-40B4-BE49-F238E27FC236}">
                <a16:creationId xmlns:a16="http://schemas.microsoft.com/office/drawing/2014/main" id="{3DB4EF39-2506-8E94-A6E6-06FC6421E089}"/>
              </a:ext>
            </a:extLst>
          </p:cNvPr>
          <p:cNvSpPr txBox="1"/>
          <p:nvPr/>
        </p:nvSpPr>
        <p:spPr>
          <a:xfrm>
            <a:off x="4684481" y="2547466"/>
            <a:ext cx="2335896" cy="400110"/>
          </a:xfrm>
          <a:prstGeom prst="rect">
            <a:avLst/>
          </a:prstGeom>
          <a:noFill/>
        </p:spPr>
        <p:txBody>
          <a:bodyPr wrap="none" rtlCol="0">
            <a:spAutoFit/>
          </a:bodyPr>
          <a:lstStyle/>
          <a:p>
            <a:r>
              <a:rPr lang="es-ES" sz="2000" dirty="0"/>
              <a:t>Con que se come?</a:t>
            </a:r>
            <a:endParaRPr lang="es-BO" sz="2000" dirty="0"/>
          </a:p>
        </p:txBody>
      </p:sp>
      <p:pic>
        <p:nvPicPr>
          <p:cNvPr id="5" name="Picture 4" descr="Thinking About Becoming an Azure Data Scientist Associate (DP-100)? Let's  Discuss on Cloud Certifications | by Mauricio Letelier | Towards Data  Science">
            <a:extLst>
              <a:ext uri="{FF2B5EF4-FFF2-40B4-BE49-F238E27FC236}">
                <a16:creationId xmlns:a16="http://schemas.microsoft.com/office/drawing/2014/main" id="{CEF8B772-C7FF-76AF-3FEC-D2E9D6F0DD52}"/>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5426" r="48837"/>
                    </a14:imgEffect>
                  </a14:imgLayer>
                </a14:imgProps>
              </a:ext>
              <a:ext uri="{28A0092B-C50C-407E-A947-70E740481C1C}">
                <a14:useLocalDpi xmlns:a14="http://schemas.microsoft.com/office/drawing/2010/main" val="0"/>
              </a:ext>
            </a:extLst>
          </a:blip>
          <a:srcRect r="45737"/>
          <a:stretch/>
        </p:blipFill>
        <p:spPr bwMode="auto">
          <a:xfrm>
            <a:off x="996715" y="1504985"/>
            <a:ext cx="3333639" cy="28851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333ED7-8064-9C7B-C961-35488FE4B8A2}"/>
              </a:ext>
            </a:extLst>
          </p:cNvPr>
          <p:cNvSpPr>
            <a:spLocks noGrp="1"/>
          </p:cNvSpPr>
          <p:nvPr>
            <p:ph type="title"/>
          </p:nvPr>
        </p:nvSpPr>
        <p:spPr>
          <a:xfrm>
            <a:off x="311700" y="181565"/>
            <a:ext cx="8520600" cy="572700"/>
          </a:xfrm>
        </p:spPr>
        <p:txBody>
          <a:bodyPr/>
          <a:lstStyle/>
          <a:p>
            <a:r>
              <a:rPr lang="es-ES" dirty="0"/>
              <a:t>DEMO CLI</a:t>
            </a:r>
            <a:endParaRPr lang="es-BO" dirty="0"/>
          </a:p>
        </p:txBody>
      </p:sp>
      <p:pic>
        <p:nvPicPr>
          <p:cNvPr id="4" name="Imagen 3">
            <a:extLst>
              <a:ext uri="{FF2B5EF4-FFF2-40B4-BE49-F238E27FC236}">
                <a16:creationId xmlns:a16="http://schemas.microsoft.com/office/drawing/2014/main" id="{4A40DD7E-92A2-7009-1041-B4365F8F6E6F}"/>
              </a:ext>
            </a:extLst>
          </p:cNvPr>
          <p:cNvPicPr>
            <a:picLocks noChangeAspect="1"/>
          </p:cNvPicPr>
          <p:nvPr/>
        </p:nvPicPr>
        <p:blipFill>
          <a:blip r:embed="rId3"/>
          <a:stretch>
            <a:fillRect/>
          </a:stretch>
        </p:blipFill>
        <p:spPr>
          <a:xfrm>
            <a:off x="418496" y="1224224"/>
            <a:ext cx="8307008" cy="3275205"/>
          </a:xfrm>
          <a:prstGeom prst="rect">
            <a:avLst/>
          </a:prstGeom>
        </p:spPr>
      </p:pic>
    </p:spTree>
    <p:extLst>
      <p:ext uri="{BB962C8B-B14F-4D97-AF65-F5344CB8AC3E}">
        <p14:creationId xmlns:p14="http://schemas.microsoft.com/office/powerpoint/2010/main" val="306898258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7EC761-7CE8-227B-C907-69FCECF12BC9}"/>
              </a:ext>
            </a:extLst>
          </p:cNvPr>
          <p:cNvSpPr>
            <a:spLocks noGrp="1"/>
          </p:cNvSpPr>
          <p:nvPr>
            <p:ph type="title"/>
          </p:nvPr>
        </p:nvSpPr>
        <p:spPr/>
        <p:txBody>
          <a:bodyPr/>
          <a:lstStyle/>
          <a:p>
            <a:r>
              <a:rPr lang="es-ES" dirty="0"/>
              <a:t>Pasos</a:t>
            </a:r>
            <a:endParaRPr lang="es-BO" dirty="0"/>
          </a:p>
        </p:txBody>
      </p:sp>
      <p:sp>
        <p:nvSpPr>
          <p:cNvPr id="3" name="Marcador de texto 2">
            <a:extLst>
              <a:ext uri="{FF2B5EF4-FFF2-40B4-BE49-F238E27FC236}">
                <a16:creationId xmlns:a16="http://schemas.microsoft.com/office/drawing/2014/main" id="{D29A749E-0C37-F788-A44A-C177A5DE4E4F}"/>
              </a:ext>
            </a:extLst>
          </p:cNvPr>
          <p:cNvSpPr>
            <a:spLocks noGrp="1"/>
          </p:cNvSpPr>
          <p:nvPr>
            <p:ph type="body" sz="quarter" idx="10"/>
          </p:nvPr>
        </p:nvSpPr>
        <p:spPr>
          <a:xfrm>
            <a:off x="438150" y="1076623"/>
            <a:ext cx="8263890" cy="3621852"/>
          </a:xfrm>
        </p:spPr>
        <p:txBody>
          <a:bodyPr/>
          <a:lstStyle/>
          <a:p>
            <a:pPr>
              <a:buAutoNum type="arabicPeriod"/>
            </a:pPr>
            <a:r>
              <a:rPr lang="es-ES" b="1" dirty="0"/>
              <a:t>Clonamos el repositorio </a:t>
            </a:r>
            <a:r>
              <a:rPr lang="es-ES" dirty="0" err="1"/>
              <a:t>git</a:t>
            </a:r>
            <a:r>
              <a:rPr lang="es-ES" dirty="0"/>
              <a:t> clone https://github.com/MicrosoftLearning/mslearn-azure-ml.git </a:t>
            </a:r>
            <a:r>
              <a:rPr lang="es-ES" dirty="0" err="1"/>
              <a:t>azure</a:t>
            </a:r>
            <a:r>
              <a:rPr lang="es-ES" dirty="0"/>
              <a:t>-ml-</a:t>
            </a:r>
            <a:r>
              <a:rPr lang="es-ES" dirty="0" err="1"/>
              <a:t>labs</a:t>
            </a:r>
            <a:endParaRPr lang="es-ES" dirty="0"/>
          </a:p>
          <a:p>
            <a:pPr>
              <a:buAutoNum type="arabicPeriod"/>
            </a:pPr>
            <a:r>
              <a:rPr lang="es-ES" dirty="0"/>
              <a:t>Tip: Si tenemos el proyecto clonado y queremos comenzar desde 0 utilizamos el siguiente comando </a:t>
            </a:r>
            <a:r>
              <a:rPr lang="es-BO" b="0" i="0" dirty="0" err="1">
                <a:solidFill>
                  <a:srgbClr val="323130"/>
                </a:solidFill>
                <a:effectLst/>
                <a:highlight>
                  <a:srgbClr val="A9D3F2"/>
                </a:highlight>
                <a:latin typeface="Segoe UI" panose="020B0502040204020203" pitchFamily="34" charset="0"/>
              </a:rPr>
              <a:t>rm</a:t>
            </a:r>
            <a:r>
              <a:rPr lang="es-BO" b="0" i="0" dirty="0">
                <a:solidFill>
                  <a:srgbClr val="323130"/>
                </a:solidFill>
                <a:effectLst/>
                <a:highlight>
                  <a:srgbClr val="A9D3F2"/>
                </a:highlight>
                <a:latin typeface="Segoe UI" panose="020B0502040204020203" pitchFamily="34" charset="0"/>
              </a:rPr>
              <a:t> -r </a:t>
            </a:r>
            <a:r>
              <a:rPr lang="es-BO" b="0" i="0" dirty="0" err="1">
                <a:solidFill>
                  <a:srgbClr val="323130"/>
                </a:solidFill>
                <a:effectLst/>
                <a:highlight>
                  <a:srgbClr val="A9D3F2"/>
                </a:highlight>
                <a:latin typeface="Segoe UI" panose="020B0502040204020203" pitchFamily="34" charset="0"/>
              </a:rPr>
              <a:t>azure</a:t>
            </a:r>
            <a:r>
              <a:rPr lang="es-BO" b="0" i="0" dirty="0">
                <a:solidFill>
                  <a:srgbClr val="323130"/>
                </a:solidFill>
                <a:effectLst/>
                <a:highlight>
                  <a:srgbClr val="A9D3F2"/>
                </a:highlight>
                <a:latin typeface="Segoe UI" panose="020B0502040204020203" pitchFamily="34" charset="0"/>
              </a:rPr>
              <a:t>-ml-</a:t>
            </a:r>
            <a:r>
              <a:rPr lang="es-BO" b="0" i="0" dirty="0" err="1">
                <a:solidFill>
                  <a:srgbClr val="323130"/>
                </a:solidFill>
                <a:effectLst/>
                <a:highlight>
                  <a:srgbClr val="A9D3F2"/>
                </a:highlight>
                <a:latin typeface="Segoe UI" panose="020B0502040204020203" pitchFamily="34" charset="0"/>
              </a:rPr>
              <a:t>labs</a:t>
            </a:r>
            <a:r>
              <a:rPr lang="es-BO" b="0" i="0" dirty="0">
                <a:solidFill>
                  <a:srgbClr val="323130"/>
                </a:solidFill>
                <a:effectLst/>
                <a:highlight>
                  <a:srgbClr val="A9D3F2"/>
                </a:highlight>
                <a:latin typeface="Segoe UI" panose="020B0502040204020203" pitchFamily="34" charset="0"/>
              </a:rPr>
              <a:t> -f </a:t>
            </a:r>
          </a:p>
          <a:p>
            <a:pPr>
              <a:buAutoNum type="arabicPeriod"/>
            </a:pPr>
            <a:endParaRPr lang="es-ES" dirty="0"/>
          </a:p>
          <a:p>
            <a:pPr>
              <a:buAutoNum type="arabicPeriod"/>
            </a:pPr>
            <a:r>
              <a:rPr lang="es-ES" dirty="0"/>
              <a:t>Ingresamos a la carpeta </a:t>
            </a:r>
            <a:r>
              <a:rPr lang="es-ES" dirty="0" err="1"/>
              <a:t>azure</a:t>
            </a:r>
            <a:r>
              <a:rPr lang="es-ES" dirty="0"/>
              <a:t>-ml-</a:t>
            </a:r>
            <a:r>
              <a:rPr lang="es-ES" dirty="0" err="1"/>
              <a:t>labs</a:t>
            </a:r>
            <a:r>
              <a:rPr lang="es-ES" dirty="0"/>
              <a:t>/</a:t>
            </a:r>
            <a:r>
              <a:rPr lang="es-ES" dirty="0" err="1"/>
              <a:t>Labs</a:t>
            </a:r>
            <a:r>
              <a:rPr lang="es-ES" dirty="0"/>
              <a:t>/04 </a:t>
            </a:r>
            <a:r>
              <a:rPr lang="es-BO" b="0" i="0" dirty="0">
                <a:solidFill>
                  <a:srgbClr val="323130"/>
                </a:solidFill>
                <a:effectLst/>
                <a:highlight>
                  <a:srgbClr val="A9D3F2"/>
                </a:highlight>
                <a:latin typeface="Segoe UI" panose="020B0502040204020203" pitchFamily="34" charset="0"/>
              </a:rPr>
              <a:t>cd </a:t>
            </a:r>
            <a:r>
              <a:rPr lang="es-BO" b="0" i="0" dirty="0" err="1">
                <a:solidFill>
                  <a:srgbClr val="323130"/>
                </a:solidFill>
                <a:effectLst/>
                <a:highlight>
                  <a:srgbClr val="A9D3F2"/>
                </a:highlight>
                <a:latin typeface="Segoe UI" panose="020B0502040204020203" pitchFamily="34" charset="0"/>
              </a:rPr>
              <a:t>azure</a:t>
            </a:r>
            <a:r>
              <a:rPr lang="es-BO" b="0" i="0" dirty="0">
                <a:solidFill>
                  <a:srgbClr val="323130"/>
                </a:solidFill>
                <a:effectLst/>
                <a:highlight>
                  <a:srgbClr val="A9D3F2"/>
                </a:highlight>
                <a:latin typeface="Segoe UI" panose="020B0502040204020203" pitchFamily="34" charset="0"/>
              </a:rPr>
              <a:t>-ml-</a:t>
            </a:r>
            <a:r>
              <a:rPr lang="es-BO" b="0" i="0" dirty="0" err="1">
                <a:solidFill>
                  <a:srgbClr val="323130"/>
                </a:solidFill>
                <a:effectLst/>
                <a:highlight>
                  <a:srgbClr val="A9D3F2"/>
                </a:highlight>
                <a:latin typeface="Segoe UI" panose="020B0502040204020203" pitchFamily="34" charset="0"/>
              </a:rPr>
              <a:t>labs</a:t>
            </a:r>
            <a:r>
              <a:rPr lang="es-BO" b="0" i="0" dirty="0">
                <a:solidFill>
                  <a:srgbClr val="323130"/>
                </a:solidFill>
                <a:effectLst/>
                <a:highlight>
                  <a:srgbClr val="A9D3F2"/>
                </a:highlight>
                <a:latin typeface="Segoe UI" panose="020B0502040204020203" pitchFamily="34" charset="0"/>
              </a:rPr>
              <a:t>/</a:t>
            </a:r>
            <a:r>
              <a:rPr lang="es-BO" b="0" i="0" dirty="0" err="1">
                <a:solidFill>
                  <a:srgbClr val="323130"/>
                </a:solidFill>
                <a:effectLst/>
                <a:highlight>
                  <a:srgbClr val="A9D3F2"/>
                </a:highlight>
                <a:latin typeface="Segoe UI" panose="020B0502040204020203" pitchFamily="34" charset="0"/>
              </a:rPr>
              <a:t>Labs</a:t>
            </a:r>
            <a:r>
              <a:rPr lang="es-BO" b="0" i="0" dirty="0">
                <a:solidFill>
                  <a:srgbClr val="323130"/>
                </a:solidFill>
                <a:effectLst/>
                <a:highlight>
                  <a:srgbClr val="A9D3F2"/>
                </a:highlight>
                <a:latin typeface="Segoe UI" panose="020B0502040204020203" pitchFamily="34" charset="0"/>
              </a:rPr>
              <a:t>/04 </a:t>
            </a:r>
          </a:p>
          <a:p>
            <a:pPr>
              <a:buAutoNum type="arabicPeriod"/>
            </a:pPr>
            <a:r>
              <a:rPr lang="es-BO" dirty="0"/>
              <a:t>Ejecutamos el script en Shell ./</a:t>
            </a:r>
            <a:r>
              <a:rPr lang="es-BO" b="0" i="0" dirty="0">
                <a:solidFill>
                  <a:srgbClr val="323130"/>
                </a:solidFill>
                <a:effectLst/>
                <a:highlight>
                  <a:srgbClr val="A9D3F2"/>
                </a:highlight>
                <a:latin typeface="Segoe UI" panose="020B0502040204020203" pitchFamily="34" charset="0"/>
              </a:rPr>
              <a:t>setup.sh</a:t>
            </a:r>
            <a:endParaRPr lang="es-ES" dirty="0"/>
          </a:p>
          <a:p>
            <a:pPr>
              <a:buAutoNum type="arabicPeriod"/>
            </a:pPr>
            <a:endParaRPr lang="es-ES" dirty="0"/>
          </a:p>
          <a:p>
            <a:pPr>
              <a:buAutoNum type="arabicPeriod"/>
            </a:pPr>
            <a:endParaRPr lang="es-BO" dirty="0"/>
          </a:p>
        </p:txBody>
      </p:sp>
    </p:spTree>
    <p:extLst>
      <p:ext uri="{BB962C8B-B14F-4D97-AF65-F5344CB8AC3E}">
        <p14:creationId xmlns:p14="http://schemas.microsoft.com/office/powerpoint/2010/main" val="409505881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E12041-9F89-BBBE-F3D7-77E38DA8D944}"/>
              </a:ext>
            </a:extLst>
          </p:cNvPr>
          <p:cNvSpPr>
            <a:spLocks noGrp="1"/>
          </p:cNvSpPr>
          <p:nvPr>
            <p:ph type="title"/>
          </p:nvPr>
        </p:nvSpPr>
        <p:spPr/>
        <p:txBody>
          <a:bodyPr/>
          <a:lstStyle/>
          <a:p>
            <a:r>
              <a:rPr lang="es-ES" dirty="0"/>
              <a:t>Materiales necesarios</a:t>
            </a:r>
            <a:endParaRPr lang="es-BO" dirty="0"/>
          </a:p>
        </p:txBody>
      </p:sp>
      <p:sp>
        <p:nvSpPr>
          <p:cNvPr id="3" name="Marcador de texto 2">
            <a:extLst>
              <a:ext uri="{FF2B5EF4-FFF2-40B4-BE49-F238E27FC236}">
                <a16:creationId xmlns:a16="http://schemas.microsoft.com/office/drawing/2014/main" id="{28356E3E-3DD3-ABDE-DD84-4C2C0148BE04}"/>
              </a:ext>
            </a:extLst>
          </p:cNvPr>
          <p:cNvSpPr>
            <a:spLocks noGrp="1"/>
          </p:cNvSpPr>
          <p:nvPr>
            <p:ph type="body" sz="quarter" idx="10"/>
          </p:nvPr>
        </p:nvSpPr>
        <p:spPr>
          <a:xfrm>
            <a:off x="5399314" y="1076623"/>
            <a:ext cx="3302726" cy="1731243"/>
          </a:xfrm>
        </p:spPr>
        <p:txBody>
          <a:bodyPr/>
          <a:lstStyle/>
          <a:p>
            <a:r>
              <a:rPr lang="es-ES" dirty="0"/>
              <a:t>Nos vamos a la terminal</a:t>
            </a:r>
            <a:r>
              <a:rPr lang="es-BO" dirty="0"/>
              <a:t> para instalar el paquete de Python</a:t>
            </a:r>
          </a:p>
          <a:p>
            <a:pPr marL="114300" indent="0">
              <a:buNone/>
            </a:pPr>
            <a:r>
              <a:rPr lang="es-BO" b="0" i="0" dirty="0" err="1">
                <a:solidFill>
                  <a:srgbClr val="323130"/>
                </a:solidFill>
                <a:effectLst/>
                <a:highlight>
                  <a:srgbClr val="A9D3F2"/>
                </a:highlight>
                <a:latin typeface="Segoe UI" panose="020B0502040204020203" pitchFamily="34" charset="0"/>
              </a:rPr>
              <a:t>pip</a:t>
            </a:r>
            <a:r>
              <a:rPr lang="es-BO" b="0" i="0" dirty="0">
                <a:solidFill>
                  <a:srgbClr val="323130"/>
                </a:solidFill>
                <a:effectLst/>
                <a:highlight>
                  <a:srgbClr val="A9D3F2"/>
                </a:highlight>
                <a:latin typeface="Segoe UI" panose="020B0502040204020203" pitchFamily="34" charset="0"/>
              </a:rPr>
              <a:t> </a:t>
            </a:r>
            <a:r>
              <a:rPr lang="es-BO" b="0" i="0" dirty="0" err="1">
                <a:solidFill>
                  <a:srgbClr val="323130"/>
                </a:solidFill>
                <a:effectLst/>
                <a:highlight>
                  <a:srgbClr val="A9D3F2"/>
                </a:highlight>
                <a:latin typeface="Segoe UI" panose="020B0502040204020203" pitchFamily="34" charset="0"/>
              </a:rPr>
              <a:t>install</a:t>
            </a:r>
            <a:r>
              <a:rPr lang="es-BO" b="0" i="0" dirty="0">
                <a:solidFill>
                  <a:srgbClr val="323130"/>
                </a:solidFill>
                <a:effectLst/>
                <a:highlight>
                  <a:srgbClr val="A9D3F2"/>
                </a:highlight>
                <a:latin typeface="Segoe UI" panose="020B0502040204020203" pitchFamily="34" charset="0"/>
              </a:rPr>
              <a:t> </a:t>
            </a:r>
            <a:r>
              <a:rPr lang="es-BO" b="0" i="0" dirty="0" err="1">
                <a:solidFill>
                  <a:srgbClr val="323130"/>
                </a:solidFill>
                <a:effectLst/>
                <a:highlight>
                  <a:srgbClr val="A9D3F2"/>
                </a:highlight>
                <a:latin typeface="Segoe UI" panose="020B0502040204020203" pitchFamily="34" charset="0"/>
              </a:rPr>
              <a:t>azure</a:t>
            </a:r>
            <a:r>
              <a:rPr lang="es-BO" b="0" i="0" dirty="0">
                <a:solidFill>
                  <a:srgbClr val="323130"/>
                </a:solidFill>
                <a:effectLst/>
                <a:highlight>
                  <a:srgbClr val="A9D3F2"/>
                </a:highlight>
                <a:latin typeface="Segoe UI" panose="020B0502040204020203" pitchFamily="34" charset="0"/>
              </a:rPr>
              <a:t>-</a:t>
            </a:r>
            <a:r>
              <a:rPr lang="es-BO" b="0" i="0" dirty="0" err="1">
                <a:solidFill>
                  <a:srgbClr val="323130"/>
                </a:solidFill>
                <a:effectLst/>
                <a:highlight>
                  <a:srgbClr val="A9D3F2"/>
                </a:highlight>
                <a:latin typeface="Segoe UI" panose="020B0502040204020203" pitchFamily="34" charset="0"/>
              </a:rPr>
              <a:t>ai</a:t>
            </a:r>
            <a:r>
              <a:rPr lang="es-BO" b="0" i="0" dirty="0">
                <a:solidFill>
                  <a:srgbClr val="323130"/>
                </a:solidFill>
                <a:effectLst/>
                <a:highlight>
                  <a:srgbClr val="A9D3F2"/>
                </a:highlight>
                <a:latin typeface="Segoe UI" panose="020B0502040204020203" pitchFamily="34" charset="0"/>
              </a:rPr>
              <a:t>-ml</a:t>
            </a:r>
            <a:endParaRPr lang="es-ES" dirty="0"/>
          </a:p>
        </p:txBody>
      </p:sp>
      <p:pic>
        <p:nvPicPr>
          <p:cNvPr id="5" name="Imagen 4">
            <a:extLst>
              <a:ext uri="{FF2B5EF4-FFF2-40B4-BE49-F238E27FC236}">
                <a16:creationId xmlns:a16="http://schemas.microsoft.com/office/drawing/2014/main" id="{48FAA27D-42CF-5B52-A1B3-247BF1C650DF}"/>
              </a:ext>
            </a:extLst>
          </p:cNvPr>
          <p:cNvPicPr>
            <a:picLocks noChangeAspect="1"/>
          </p:cNvPicPr>
          <p:nvPr/>
        </p:nvPicPr>
        <p:blipFill>
          <a:blip r:embed="rId3"/>
          <a:stretch>
            <a:fillRect/>
          </a:stretch>
        </p:blipFill>
        <p:spPr>
          <a:xfrm>
            <a:off x="208747" y="1359864"/>
            <a:ext cx="5010849" cy="2896004"/>
          </a:xfrm>
          <a:prstGeom prst="rect">
            <a:avLst/>
          </a:prstGeom>
        </p:spPr>
      </p:pic>
    </p:spTree>
    <p:extLst>
      <p:ext uri="{BB962C8B-B14F-4D97-AF65-F5344CB8AC3E}">
        <p14:creationId xmlns:p14="http://schemas.microsoft.com/office/powerpoint/2010/main" val="14017882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98DC31-E4CF-A8A7-FC08-E0EAB6E1DF28}"/>
              </a:ext>
            </a:extLst>
          </p:cNvPr>
          <p:cNvSpPr>
            <a:spLocks noGrp="1"/>
          </p:cNvSpPr>
          <p:nvPr>
            <p:ph type="title"/>
          </p:nvPr>
        </p:nvSpPr>
        <p:spPr/>
        <p:txBody>
          <a:bodyPr/>
          <a:lstStyle/>
          <a:p>
            <a:r>
              <a:rPr lang="es-ES" dirty="0"/>
              <a:t>Clonamos el proyecto</a:t>
            </a:r>
            <a:endParaRPr lang="es-BO" dirty="0"/>
          </a:p>
        </p:txBody>
      </p:sp>
      <p:sp>
        <p:nvSpPr>
          <p:cNvPr id="3" name="Marcador de texto 2">
            <a:extLst>
              <a:ext uri="{FF2B5EF4-FFF2-40B4-BE49-F238E27FC236}">
                <a16:creationId xmlns:a16="http://schemas.microsoft.com/office/drawing/2014/main" id="{3E275DBB-E573-F60E-4048-97170910B40A}"/>
              </a:ext>
            </a:extLst>
          </p:cNvPr>
          <p:cNvSpPr>
            <a:spLocks noGrp="1"/>
          </p:cNvSpPr>
          <p:nvPr>
            <p:ph type="body" sz="quarter" idx="10"/>
          </p:nvPr>
        </p:nvSpPr>
        <p:spPr>
          <a:xfrm>
            <a:off x="438150" y="1076623"/>
            <a:ext cx="4627336" cy="1731243"/>
          </a:xfrm>
        </p:spPr>
        <p:txBody>
          <a:bodyPr/>
          <a:lstStyle/>
          <a:p>
            <a:pPr marL="114300" indent="0">
              <a:buNone/>
            </a:pPr>
            <a:r>
              <a:rPr lang="es-BO" dirty="0" err="1"/>
              <a:t>git</a:t>
            </a:r>
            <a:r>
              <a:rPr lang="es-BO" dirty="0"/>
              <a:t> clone https://github.com/MicrosoftLearning/mslearn-azure-ml.git </a:t>
            </a:r>
            <a:r>
              <a:rPr lang="es-BO" dirty="0" err="1"/>
              <a:t>azure</a:t>
            </a:r>
            <a:r>
              <a:rPr lang="es-BO" dirty="0"/>
              <a:t>-ml-</a:t>
            </a:r>
            <a:r>
              <a:rPr lang="es-BO" dirty="0" err="1"/>
              <a:t>labs</a:t>
            </a:r>
            <a:endParaRPr lang="es-BO" dirty="0"/>
          </a:p>
          <a:p>
            <a:pPr marL="114300" indent="0">
              <a:buNone/>
            </a:pPr>
            <a:endParaRPr lang="es-BO" dirty="0"/>
          </a:p>
          <a:p>
            <a:pPr marL="114300" indent="0">
              <a:buNone/>
            </a:pPr>
            <a:endParaRPr lang="es-BO" dirty="0"/>
          </a:p>
          <a:p>
            <a:pPr marL="114300" indent="0">
              <a:buNone/>
            </a:pPr>
            <a:endParaRPr lang="es-BO" dirty="0"/>
          </a:p>
          <a:p>
            <a:pPr marL="114300" indent="0">
              <a:buNone/>
            </a:pPr>
            <a:r>
              <a:rPr lang="es-BO" b="1" dirty="0"/>
              <a:t>Validamos en Notebook / Files</a:t>
            </a:r>
          </a:p>
          <a:p>
            <a:pPr marL="114300" indent="0">
              <a:buNone/>
            </a:pPr>
            <a:endParaRPr lang="es-BO" dirty="0"/>
          </a:p>
        </p:txBody>
      </p:sp>
      <p:pic>
        <p:nvPicPr>
          <p:cNvPr id="6" name="Imagen 5">
            <a:extLst>
              <a:ext uri="{FF2B5EF4-FFF2-40B4-BE49-F238E27FC236}">
                <a16:creationId xmlns:a16="http://schemas.microsoft.com/office/drawing/2014/main" id="{FB10B62C-25F5-D944-E82B-9B2E3A40DAEF}"/>
              </a:ext>
            </a:extLst>
          </p:cNvPr>
          <p:cNvPicPr>
            <a:picLocks noChangeAspect="1"/>
          </p:cNvPicPr>
          <p:nvPr/>
        </p:nvPicPr>
        <p:blipFill>
          <a:blip r:embed="rId2"/>
          <a:stretch>
            <a:fillRect/>
          </a:stretch>
        </p:blipFill>
        <p:spPr>
          <a:xfrm>
            <a:off x="6037943" y="0"/>
            <a:ext cx="2191056" cy="4782217"/>
          </a:xfrm>
          <a:prstGeom prst="rect">
            <a:avLst/>
          </a:prstGeom>
        </p:spPr>
      </p:pic>
      <p:cxnSp>
        <p:nvCxnSpPr>
          <p:cNvPr id="9" name="Conector recto de flecha 8">
            <a:extLst>
              <a:ext uri="{FF2B5EF4-FFF2-40B4-BE49-F238E27FC236}">
                <a16:creationId xmlns:a16="http://schemas.microsoft.com/office/drawing/2014/main" id="{3CE8B6C4-AE3A-8E67-8C8E-5AB9E865E27F}"/>
              </a:ext>
            </a:extLst>
          </p:cNvPr>
          <p:cNvCxnSpPr/>
          <p:nvPr/>
        </p:nvCxnSpPr>
        <p:spPr>
          <a:xfrm flipV="1">
            <a:off x="4296229" y="609600"/>
            <a:ext cx="1741714" cy="2772229"/>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65313919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46ACB6-CB9E-D475-1CF0-EF9346CDF029}"/>
              </a:ext>
            </a:extLst>
          </p:cNvPr>
          <p:cNvSpPr>
            <a:spLocks noGrp="1"/>
          </p:cNvSpPr>
          <p:nvPr>
            <p:ph type="title"/>
          </p:nvPr>
        </p:nvSpPr>
        <p:spPr/>
        <p:txBody>
          <a:bodyPr/>
          <a:lstStyle/>
          <a:p>
            <a:r>
              <a:rPr lang="es-ES" dirty="0"/>
              <a:t>Trabajar con entornos</a:t>
            </a:r>
            <a:endParaRPr lang="es-BO" dirty="0"/>
          </a:p>
        </p:txBody>
      </p:sp>
      <p:sp>
        <p:nvSpPr>
          <p:cNvPr id="3" name="Marcador de texto 2">
            <a:extLst>
              <a:ext uri="{FF2B5EF4-FFF2-40B4-BE49-F238E27FC236}">
                <a16:creationId xmlns:a16="http://schemas.microsoft.com/office/drawing/2014/main" id="{200B6582-1D19-DEF2-38A9-A93D1D7803C6}"/>
              </a:ext>
            </a:extLst>
          </p:cNvPr>
          <p:cNvSpPr>
            <a:spLocks noGrp="1"/>
          </p:cNvSpPr>
          <p:nvPr>
            <p:ph type="body" sz="quarter" idx="10"/>
          </p:nvPr>
        </p:nvSpPr>
        <p:spPr/>
        <p:txBody>
          <a:bodyPr/>
          <a:lstStyle/>
          <a:p>
            <a:r>
              <a:rPr lang="es-ES" dirty="0"/>
              <a:t>Vamos a la directorio de </a:t>
            </a:r>
            <a:r>
              <a:rPr lang="es-ES" dirty="0" err="1"/>
              <a:t>Labs</a:t>
            </a:r>
            <a:r>
              <a:rPr lang="es-ES" dirty="0"/>
              <a:t> a la carpeta 04 y buscamos el archivo </a:t>
            </a:r>
            <a:r>
              <a:rPr lang="es-ES" dirty="0" err="1"/>
              <a:t>Work</a:t>
            </a:r>
            <a:r>
              <a:rPr lang="es-ES" dirty="0"/>
              <a:t> </a:t>
            </a:r>
            <a:r>
              <a:rPr lang="es-ES" dirty="0" err="1"/>
              <a:t>with</a:t>
            </a:r>
            <a:r>
              <a:rPr lang="es-ES" dirty="0"/>
              <a:t> </a:t>
            </a:r>
            <a:r>
              <a:rPr lang="es-ES" dirty="0" err="1"/>
              <a:t>Enviroments.ipynb</a:t>
            </a:r>
            <a:endParaRPr lang="es-ES" dirty="0"/>
          </a:p>
          <a:p>
            <a:r>
              <a:rPr lang="es-ES" dirty="0"/>
              <a:t>Nos </a:t>
            </a:r>
            <a:r>
              <a:rPr lang="es-ES" dirty="0" err="1"/>
              <a:t>logueamos</a:t>
            </a:r>
            <a:endParaRPr lang="es-BO" dirty="0"/>
          </a:p>
        </p:txBody>
      </p:sp>
      <p:pic>
        <p:nvPicPr>
          <p:cNvPr id="5" name="Imagen 4">
            <a:extLst>
              <a:ext uri="{FF2B5EF4-FFF2-40B4-BE49-F238E27FC236}">
                <a16:creationId xmlns:a16="http://schemas.microsoft.com/office/drawing/2014/main" id="{022FDCDB-D2FF-A30C-ECB8-65D4264760F6}"/>
              </a:ext>
            </a:extLst>
          </p:cNvPr>
          <p:cNvPicPr>
            <a:picLocks noChangeAspect="1"/>
          </p:cNvPicPr>
          <p:nvPr/>
        </p:nvPicPr>
        <p:blipFill>
          <a:blip r:embed="rId2"/>
          <a:stretch>
            <a:fillRect/>
          </a:stretch>
        </p:blipFill>
        <p:spPr>
          <a:xfrm>
            <a:off x="0" y="2333739"/>
            <a:ext cx="9144000" cy="1066049"/>
          </a:xfrm>
          <a:prstGeom prst="rect">
            <a:avLst/>
          </a:prstGeom>
        </p:spPr>
      </p:pic>
      <p:sp>
        <p:nvSpPr>
          <p:cNvPr id="6" name="CuadroTexto 5">
            <a:extLst>
              <a:ext uri="{FF2B5EF4-FFF2-40B4-BE49-F238E27FC236}">
                <a16:creationId xmlns:a16="http://schemas.microsoft.com/office/drawing/2014/main" id="{E3D48B44-2E90-D973-EB29-90219532E565}"/>
              </a:ext>
            </a:extLst>
          </p:cNvPr>
          <p:cNvSpPr txBox="1"/>
          <p:nvPr/>
        </p:nvSpPr>
        <p:spPr>
          <a:xfrm>
            <a:off x="754743" y="3831771"/>
            <a:ext cx="3825086" cy="307777"/>
          </a:xfrm>
          <a:prstGeom prst="rect">
            <a:avLst/>
          </a:prstGeom>
          <a:noFill/>
        </p:spPr>
        <p:txBody>
          <a:bodyPr wrap="none" rtlCol="0">
            <a:spAutoFit/>
          </a:bodyPr>
          <a:lstStyle/>
          <a:p>
            <a:r>
              <a:rPr lang="es-ES" dirty="0"/>
              <a:t>Compramos que el </a:t>
            </a:r>
            <a:r>
              <a:rPr lang="es-ES" dirty="0" err="1"/>
              <a:t>kernel</a:t>
            </a:r>
            <a:r>
              <a:rPr lang="es-ES" dirty="0"/>
              <a:t> este en Python 3,8 </a:t>
            </a:r>
            <a:endParaRPr lang="es-BO" dirty="0"/>
          </a:p>
        </p:txBody>
      </p:sp>
      <p:pic>
        <p:nvPicPr>
          <p:cNvPr id="8" name="Imagen 7">
            <a:extLst>
              <a:ext uri="{FF2B5EF4-FFF2-40B4-BE49-F238E27FC236}">
                <a16:creationId xmlns:a16="http://schemas.microsoft.com/office/drawing/2014/main" id="{339DAA39-828F-DDFD-E945-E07A45E60F7F}"/>
              </a:ext>
            </a:extLst>
          </p:cNvPr>
          <p:cNvPicPr>
            <a:picLocks noChangeAspect="1"/>
          </p:cNvPicPr>
          <p:nvPr/>
        </p:nvPicPr>
        <p:blipFill>
          <a:blip r:embed="rId3"/>
          <a:stretch>
            <a:fillRect/>
          </a:stretch>
        </p:blipFill>
        <p:spPr>
          <a:xfrm>
            <a:off x="4894783" y="3720389"/>
            <a:ext cx="2286319" cy="838317"/>
          </a:xfrm>
          <a:prstGeom prst="rect">
            <a:avLst/>
          </a:prstGeom>
        </p:spPr>
      </p:pic>
    </p:spTree>
    <p:extLst>
      <p:ext uri="{BB962C8B-B14F-4D97-AF65-F5344CB8AC3E}">
        <p14:creationId xmlns:p14="http://schemas.microsoft.com/office/powerpoint/2010/main" val="143905030"/>
      </p:ext>
    </p:extLst>
  </p:cSld>
  <p:clrMapOvr>
    <a:masterClrMapping/>
  </p:clrMapOvr>
  <p:transition>
    <p:fade/>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5526</TotalTime>
  <Words>782</Words>
  <Application>Microsoft Office PowerPoint</Application>
  <PresentationFormat>Presentación en pantalla (16:9)</PresentationFormat>
  <Paragraphs>77</Paragraphs>
  <Slides>18</Slides>
  <Notes>16</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18</vt:i4>
      </vt:variant>
    </vt:vector>
  </HeadingPairs>
  <TitlesOfParts>
    <vt:vector size="25" baseType="lpstr">
      <vt:lpstr>Poppins SemiBold</vt:lpstr>
      <vt:lpstr>Poppins</vt:lpstr>
      <vt:lpstr>Poppins Light</vt:lpstr>
      <vt:lpstr>Segoe UI</vt:lpstr>
      <vt:lpstr>Arial</vt:lpstr>
      <vt:lpstr>Calibri</vt:lpstr>
      <vt:lpstr>Simple Light</vt:lpstr>
      <vt:lpstr>CódigoFacilito.</vt:lpstr>
      <vt:lpstr>Presentación de PowerPoint</vt:lpstr>
      <vt:lpstr>Intro</vt:lpstr>
      <vt:lpstr>Entornos de trabajo</vt:lpstr>
      <vt:lpstr>DEMO CLI</vt:lpstr>
      <vt:lpstr>Pasos</vt:lpstr>
      <vt:lpstr>Materiales necesarios</vt:lpstr>
      <vt:lpstr>Clonamos el proyecto</vt:lpstr>
      <vt:lpstr>Trabajar con entornos</vt:lpstr>
      <vt:lpstr>Presentación de PowerPoint</vt:lpstr>
      <vt:lpstr>Mientras esto se completa puedo correr lo demás </vt:lpstr>
      <vt:lpstr>Lista de entornos</vt:lpstr>
      <vt:lpstr>Test</vt:lpstr>
      <vt:lpstr>Test</vt:lpstr>
      <vt:lpstr>Test</vt:lpstr>
      <vt:lpstr>Test</vt:lpstr>
      <vt:lpstr>Test</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CódigoFacilito.</dc:title>
  <dc:creator>Carla Mamani PC</dc:creator>
  <cp:lastModifiedBy>Carla Vanesa Mamani Chavez</cp:lastModifiedBy>
  <cp:revision>6</cp:revision>
  <dcterms:modified xsi:type="dcterms:W3CDTF">2024-05-09T04:24:29Z</dcterms:modified>
</cp:coreProperties>
</file>